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Lst>
  <p:notesMasterIdLst>
    <p:notesMasterId r:id="rId19"/>
  </p:notesMasterIdLst>
  <p:sldIdLst>
    <p:sldId id="257" r:id="rId3"/>
    <p:sldId id="281" r:id="rId4"/>
    <p:sldId id="280" r:id="rId5"/>
    <p:sldId id="282" r:id="rId6"/>
    <p:sldId id="283" r:id="rId7"/>
    <p:sldId id="299" r:id="rId8"/>
    <p:sldId id="284" r:id="rId9"/>
    <p:sldId id="287" r:id="rId10"/>
    <p:sldId id="285" r:id="rId11"/>
    <p:sldId id="300" r:id="rId12"/>
    <p:sldId id="297" r:id="rId13"/>
    <p:sldId id="292" r:id="rId14"/>
    <p:sldId id="303" r:id="rId15"/>
    <p:sldId id="291" r:id="rId16"/>
    <p:sldId id="294" r:id="rId17"/>
    <p:sldId id="296" r:id="rId1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a:ea typeface="+mn-ea"/>
        <a:cs typeface="+mn-cs"/>
      </a:defRPr>
    </a:lvl1pPr>
    <a:lvl2pPr marL="457200" algn="l" rtl="0" eaLnBrk="0" fontAlgn="base" hangingPunct="0">
      <a:spcBef>
        <a:spcPct val="0"/>
      </a:spcBef>
      <a:spcAft>
        <a:spcPct val="0"/>
      </a:spcAft>
      <a:defRPr sz="2400" kern="1200">
        <a:solidFill>
          <a:schemeClr val="tx1"/>
        </a:solidFill>
        <a:latin typeface="Times"/>
        <a:ea typeface="+mn-ea"/>
        <a:cs typeface="+mn-cs"/>
      </a:defRPr>
    </a:lvl2pPr>
    <a:lvl3pPr marL="914400" algn="l" rtl="0" eaLnBrk="0" fontAlgn="base" hangingPunct="0">
      <a:spcBef>
        <a:spcPct val="0"/>
      </a:spcBef>
      <a:spcAft>
        <a:spcPct val="0"/>
      </a:spcAft>
      <a:defRPr sz="2400" kern="1200">
        <a:solidFill>
          <a:schemeClr val="tx1"/>
        </a:solidFill>
        <a:latin typeface="Times"/>
        <a:ea typeface="+mn-ea"/>
        <a:cs typeface="+mn-cs"/>
      </a:defRPr>
    </a:lvl3pPr>
    <a:lvl4pPr marL="1371600" algn="l" rtl="0" eaLnBrk="0" fontAlgn="base" hangingPunct="0">
      <a:spcBef>
        <a:spcPct val="0"/>
      </a:spcBef>
      <a:spcAft>
        <a:spcPct val="0"/>
      </a:spcAft>
      <a:defRPr sz="2400" kern="1200">
        <a:solidFill>
          <a:schemeClr val="tx1"/>
        </a:solidFill>
        <a:latin typeface="Times"/>
        <a:ea typeface="+mn-ea"/>
        <a:cs typeface="+mn-cs"/>
      </a:defRPr>
    </a:lvl4pPr>
    <a:lvl5pPr marL="1828800" algn="l" rtl="0" eaLnBrk="0" fontAlgn="base" hangingPunct="0">
      <a:spcBef>
        <a:spcPct val="0"/>
      </a:spcBef>
      <a:spcAft>
        <a:spcPct val="0"/>
      </a:spcAft>
      <a:defRPr sz="2400" kern="1200">
        <a:solidFill>
          <a:schemeClr val="tx1"/>
        </a:solidFill>
        <a:latin typeface="Times"/>
        <a:ea typeface="+mn-ea"/>
        <a:cs typeface="+mn-cs"/>
      </a:defRPr>
    </a:lvl5pPr>
    <a:lvl6pPr marL="2286000" algn="l" defTabSz="914400" rtl="0" eaLnBrk="1" latinLnBrk="0" hangingPunct="1">
      <a:defRPr sz="2400" kern="1200">
        <a:solidFill>
          <a:schemeClr val="tx1"/>
        </a:solidFill>
        <a:latin typeface="Times"/>
        <a:ea typeface="+mn-ea"/>
        <a:cs typeface="+mn-cs"/>
      </a:defRPr>
    </a:lvl6pPr>
    <a:lvl7pPr marL="2743200" algn="l" defTabSz="914400" rtl="0" eaLnBrk="1" latinLnBrk="0" hangingPunct="1">
      <a:defRPr sz="2400" kern="1200">
        <a:solidFill>
          <a:schemeClr val="tx1"/>
        </a:solidFill>
        <a:latin typeface="Times"/>
        <a:ea typeface="+mn-ea"/>
        <a:cs typeface="+mn-cs"/>
      </a:defRPr>
    </a:lvl7pPr>
    <a:lvl8pPr marL="3200400" algn="l" defTabSz="914400" rtl="0" eaLnBrk="1" latinLnBrk="0" hangingPunct="1">
      <a:defRPr sz="2400" kern="1200">
        <a:solidFill>
          <a:schemeClr val="tx1"/>
        </a:solidFill>
        <a:latin typeface="Times"/>
        <a:ea typeface="+mn-ea"/>
        <a:cs typeface="+mn-cs"/>
      </a:defRPr>
    </a:lvl8pPr>
    <a:lvl9pPr marL="3657600" algn="l" defTabSz="914400" rtl="0" eaLnBrk="1" latinLnBrk="0" hangingPunct="1">
      <a:defRPr sz="2400" kern="1200">
        <a:solidFill>
          <a:schemeClr val="tx1"/>
        </a:solidFill>
        <a:latin typeface="Times"/>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CC0066"/>
    <a:srgbClr val="990033"/>
    <a:srgbClr val="CC00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69706" autoAdjust="0"/>
  </p:normalViewPr>
  <p:slideViewPr>
    <p:cSldViewPr>
      <p:cViewPr varScale="1">
        <p:scale>
          <a:sx n="48" d="100"/>
          <a:sy n="48" d="100"/>
        </p:scale>
        <p:origin x="1795"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D47FE0-9C81-4EFC-ACD4-29E16F474179}" type="datetimeFigureOut">
              <a:rPr lang="en-US" smtClean="0"/>
              <a:t>7/21/2015</a:t>
            </a:fld>
            <a:endParaRPr 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346DA06-3E89-4466-B78F-4F47E56698CE}" type="slidenum">
              <a:rPr lang="en-US" smtClean="0"/>
              <a:t>‹#›</a:t>
            </a:fld>
            <a:endParaRPr lang="en-US"/>
          </a:p>
        </p:txBody>
      </p:sp>
    </p:spTree>
    <p:extLst>
      <p:ext uri="{BB962C8B-B14F-4D97-AF65-F5344CB8AC3E}">
        <p14:creationId xmlns:p14="http://schemas.microsoft.com/office/powerpoint/2010/main" val="3121137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a:t>
            </a:fld>
            <a:endParaRPr lang="en-US"/>
          </a:p>
        </p:txBody>
      </p:sp>
    </p:spTree>
    <p:extLst>
      <p:ext uri="{BB962C8B-B14F-4D97-AF65-F5344CB8AC3E}">
        <p14:creationId xmlns:p14="http://schemas.microsoft.com/office/powerpoint/2010/main" val="36615607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10</a:t>
            </a:fld>
            <a:endParaRPr lang="en-US"/>
          </a:p>
        </p:txBody>
      </p:sp>
    </p:spTree>
    <p:extLst>
      <p:ext uri="{BB962C8B-B14F-4D97-AF65-F5344CB8AC3E}">
        <p14:creationId xmlns:p14="http://schemas.microsoft.com/office/powerpoint/2010/main" val="2200534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11</a:t>
            </a:fld>
            <a:endParaRPr lang="en-US"/>
          </a:p>
        </p:txBody>
      </p:sp>
    </p:spTree>
    <p:extLst>
      <p:ext uri="{BB962C8B-B14F-4D97-AF65-F5344CB8AC3E}">
        <p14:creationId xmlns:p14="http://schemas.microsoft.com/office/powerpoint/2010/main" val="2850020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12</a:t>
            </a:fld>
            <a:endParaRPr lang="en-US"/>
          </a:p>
        </p:txBody>
      </p:sp>
    </p:spTree>
    <p:extLst>
      <p:ext uri="{BB962C8B-B14F-4D97-AF65-F5344CB8AC3E}">
        <p14:creationId xmlns:p14="http://schemas.microsoft.com/office/powerpoint/2010/main" val="2019705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13</a:t>
            </a:fld>
            <a:endParaRPr lang="en-US"/>
          </a:p>
        </p:txBody>
      </p:sp>
    </p:spTree>
    <p:extLst>
      <p:ext uri="{BB962C8B-B14F-4D97-AF65-F5344CB8AC3E}">
        <p14:creationId xmlns:p14="http://schemas.microsoft.com/office/powerpoint/2010/main" val="705402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14</a:t>
            </a:fld>
            <a:endParaRPr lang="en-US"/>
          </a:p>
        </p:txBody>
      </p:sp>
    </p:spTree>
    <p:extLst>
      <p:ext uri="{BB962C8B-B14F-4D97-AF65-F5344CB8AC3E}">
        <p14:creationId xmlns:p14="http://schemas.microsoft.com/office/powerpoint/2010/main" val="1932946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15</a:t>
            </a:fld>
            <a:endParaRPr lang="en-US"/>
          </a:p>
        </p:txBody>
      </p:sp>
    </p:spTree>
    <p:extLst>
      <p:ext uri="{BB962C8B-B14F-4D97-AF65-F5344CB8AC3E}">
        <p14:creationId xmlns:p14="http://schemas.microsoft.com/office/powerpoint/2010/main" val="3857020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Sentiment analysis</a:t>
            </a:r>
            <a:r>
              <a:rPr lang="en-US" baseline="0" dirty="0" smtClean="0"/>
              <a:t> is an important and hot research area in recent years, it aim to study whether</a:t>
            </a:r>
            <a:r>
              <a:rPr lang="en-US" dirty="0" smtClean="0"/>
              <a:t> given</a:t>
            </a:r>
            <a:r>
              <a:rPr lang="en-US" baseline="0" dirty="0" smtClean="0"/>
              <a:t> a piece of text is positive negative or neutral?  A text can be tweets ,, a custom review,  a document and so on so forth.</a:t>
            </a:r>
          </a:p>
          <a:p>
            <a:r>
              <a:rPr lang="en-US" baseline="0" dirty="0" smtClean="0"/>
              <a:t>There are many important applications for sentiment analysis. </a:t>
            </a:r>
          </a:p>
          <a:p>
            <a:r>
              <a:rPr lang="en-US" baseline="0" dirty="0" smtClean="0"/>
              <a:t>The first example is from recommendation system it shows the sentiment towards aspect of the product. </a:t>
            </a:r>
          </a:p>
          <a:p>
            <a:r>
              <a:rPr lang="en-US" baseline="0" dirty="0" smtClean="0"/>
              <a:t>Another example is using sentiment to prediction demography. This  figure shows how sentiment  correlate to consumer confident from 2008 to 2010.   Such that it shows the importance of sentiment towards marketing. </a:t>
            </a:r>
          </a:p>
        </p:txBody>
      </p:sp>
      <p:sp>
        <p:nvSpPr>
          <p:cNvPr id="4" name="Slide Number Placeholder 3"/>
          <p:cNvSpPr>
            <a:spLocks noGrp="1"/>
          </p:cNvSpPr>
          <p:nvPr>
            <p:ph type="sldNum" sz="quarter" idx="10"/>
          </p:nvPr>
        </p:nvSpPr>
        <p:spPr/>
        <p:txBody>
          <a:bodyPr/>
          <a:lstStyle/>
          <a:p>
            <a:fld id="{3346DA06-3E89-4466-B78F-4F47E56698CE}" type="slidenum">
              <a:rPr lang="en-US" smtClean="0"/>
              <a:t>2</a:t>
            </a:fld>
            <a:endParaRPr lang="en-US"/>
          </a:p>
        </p:txBody>
      </p:sp>
    </p:spTree>
    <p:extLst>
      <p:ext uri="{BB962C8B-B14F-4D97-AF65-F5344CB8AC3E}">
        <p14:creationId xmlns:p14="http://schemas.microsoft.com/office/powerpoint/2010/main" val="3835944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the text</a:t>
            </a:r>
            <a:r>
              <a:rPr lang="en-US" baseline="0" dirty="0" smtClean="0"/>
              <a:t> based sentiment has been well studied, the image centric sentiment analysis receives less attention.   </a:t>
            </a:r>
          </a:p>
          <a:p>
            <a:r>
              <a:rPr lang="en-US" baseline="0" dirty="0" smtClean="0"/>
              <a:t>Thus we </a:t>
            </a:r>
            <a:endParaRPr lang="en-US" dirty="0" smtClean="0"/>
          </a:p>
          <a:p>
            <a:r>
              <a:rPr lang="en-US" dirty="0" smtClean="0"/>
              <a:t>This</a:t>
            </a:r>
            <a:r>
              <a:rPr lang="en-US" baseline="0" dirty="0" smtClean="0"/>
              <a:t> is an interesting research called “what happened in 60s during 2014 on the internet”. Here I have highlighted some important numbers. </a:t>
            </a:r>
            <a:endParaRPr lang="en-US" dirty="0" smtClean="0"/>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Thus, understanding visual sentiment may in turn benefit or even enable many real-world applications such as</a:t>
            </a:r>
          </a:p>
          <a:p>
            <a:r>
              <a:rPr lang="en-US" sz="1200" b="0" i="0" u="none" strike="noStrike" kern="1200" baseline="0" dirty="0" smtClean="0">
                <a:solidFill>
                  <a:schemeClr val="tx1"/>
                </a:solidFill>
                <a:latin typeface="+mn-lt"/>
                <a:ea typeface="+mn-ea"/>
                <a:cs typeface="+mn-cs"/>
              </a:rPr>
              <a:t>advertisement, recommendation, marketing and health-care.</a:t>
            </a:r>
            <a:endParaRPr lang="en-US" dirty="0" smtClean="0"/>
          </a:p>
        </p:txBody>
      </p:sp>
      <p:sp>
        <p:nvSpPr>
          <p:cNvPr id="4" name="Slide Number Placeholder 3"/>
          <p:cNvSpPr>
            <a:spLocks noGrp="1"/>
          </p:cNvSpPr>
          <p:nvPr>
            <p:ph type="sldNum" sz="quarter" idx="10"/>
          </p:nvPr>
        </p:nvSpPr>
        <p:spPr/>
        <p:txBody>
          <a:bodyPr/>
          <a:lstStyle/>
          <a:p>
            <a:fld id="{3346DA06-3E89-4466-B78F-4F47E56698CE}" type="slidenum">
              <a:rPr lang="en-US" smtClean="0"/>
              <a:t>3</a:t>
            </a:fld>
            <a:endParaRPr lang="en-US"/>
          </a:p>
        </p:txBody>
      </p:sp>
    </p:spTree>
    <p:extLst>
      <p:ext uri="{BB962C8B-B14F-4D97-AF65-F5344CB8AC3E}">
        <p14:creationId xmlns:p14="http://schemas.microsoft.com/office/powerpoint/2010/main" val="1661296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a:t>
            </a:r>
            <a:r>
              <a:rPr lang="en-US" baseline="0" dirty="0" smtClean="0"/>
              <a:t> some examples.   First we know a picture can tells a story, a picture is worth a thousand words.  Thus one  application could be visual persuasion. </a:t>
            </a:r>
          </a:p>
          <a:p>
            <a:r>
              <a:rPr lang="en-US" dirty="0" smtClean="0"/>
              <a:t>Persuasion is a core function of communication, aimed at influencing audience beliefs, desires, and actions. </a:t>
            </a:r>
          </a:p>
          <a:p>
            <a:r>
              <a:rPr lang="en-US" b="0" baseline="0" dirty="0" smtClean="0"/>
              <a:t>On the right side,  which picture will Obama use to get more support from voters?   I think the Obama will never use the right photo which shows his has some troubles. </a:t>
            </a:r>
            <a:r>
              <a:rPr lang="en-US" baseline="0" dirty="0" smtClean="0"/>
              <a:t>Also, monitor the image data from social media sites will help  one to improve his self esteem and resilience. </a:t>
            </a:r>
            <a:r>
              <a:rPr lang="en-US" sz="1200" b="0" i="0" u="none" strike="noStrike" kern="1200" baseline="0" dirty="0" smtClean="0">
                <a:solidFill>
                  <a:schemeClr val="tx1"/>
                </a:solidFill>
                <a:latin typeface="+mn-lt"/>
                <a:ea typeface="+mn-ea"/>
                <a:cs typeface="+mn-cs"/>
              </a:rPr>
              <a:t>Allowing them to bounce back with ease, from poor emotional health, and physical stress and difficulty</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3346DA06-3E89-4466-B78F-4F47E56698CE}" type="slidenum">
              <a:rPr lang="en-US" smtClean="0"/>
              <a:t>4</a:t>
            </a:fld>
            <a:endParaRPr lang="en-US"/>
          </a:p>
        </p:txBody>
      </p:sp>
    </p:spTree>
    <p:extLst>
      <p:ext uri="{BB962C8B-B14F-4D97-AF65-F5344CB8AC3E}">
        <p14:creationId xmlns:p14="http://schemas.microsoft.com/office/powerpoint/2010/main" val="3191438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5</a:t>
            </a:fld>
            <a:endParaRPr lang="en-US"/>
          </a:p>
        </p:txBody>
      </p:sp>
    </p:spTree>
    <p:extLst>
      <p:ext uri="{BB962C8B-B14F-4D97-AF65-F5344CB8AC3E}">
        <p14:creationId xmlns:p14="http://schemas.microsoft.com/office/powerpoint/2010/main" val="4249035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understanding </a:t>
            </a:r>
            <a:r>
              <a:rPr lang="en-US" baseline="0" dirty="0" smtClean="0"/>
              <a:t>the visual sentiment is inherently challenge. </a:t>
            </a:r>
          </a:p>
          <a:p>
            <a:endParaRPr lang="en-US" baseline="0" dirty="0" smtClean="0"/>
          </a:p>
          <a:p>
            <a:r>
              <a:rPr lang="en-US" sz="1200" b="0" i="0" u="none" strike="noStrike" kern="1200" baseline="0" dirty="0" smtClean="0">
                <a:solidFill>
                  <a:schemeClr val="tx1"/>
                </a:solidFill>
                <a:latin typeface="+mn-lt"/>
                <a:ea typeface="+mn-ea"/>
                <a:cs typeface="+mn-cs"/>
              </a:rPr>
              <a:t>For example, consider these two figures : one can easily detect the crying lady and girl (using computer</a:t>
            </a:r>
          </a:p>
          <a:p>
            <a:r>
              <a:rPr lang="en-US" sz="1200" b="0" i="0" u="none" strike="noStrike" kern="1200" baseline="0" dirty="0" smtClean="0">
                <a:solidFill>
                  <a:schemeClr val="tx1"/>
                </a:solidFill>
                <a:latin typeface="+mn-lt"/>
                <a:ea typeface="+mn-ea"/>
                <a:cs typeface="+mn-cs"/>
              </a:rPr>
              <a:t>vision algorithms. However, the same “crying” action conveys two clearly different</a:t>
            </a:r>
          </a:p>
          <a:p>
            <a:r>
              <a:rPr lang="en-US" sz="1200" b="0" i="0" u="none" strike="noStrike" kern="1200" baseline="0" dirty="0" smtClean="0">
                <a:solidFill>
                  <a:schemeClr val="tx1"/>
                </a:solidFill>
                <a:latin typeface="+mn-lt"/>
                <a:ea typeface="+mn-ea"/>
                <a:cs typeface="+mn-cs"/>
              </a:rPr>
              <a:t>sentiments: the “crying” in Figure 1a is obviously positive as the result of a successful marriage proposal. In contrast, the</a:t>
            </a:r>
          </a:p>
          <a:p>
            <a:r>
              <a:rPr lang="en-US" sz="1200" b="0" i="0" u="none" strike="noStrike" kern="1200" baseline="0" dirty="0" smtClean="0">
                <a:solidFill>
                  <a:schemeClr val="tx1"/>
                </a:solidFill>
                <a:latin typeface="+mn-lt"/>
                <a:ea typeface="+mn-ea"/>
                <a:cs typeface="+mn-cs"/>
              </a:rPr>
              <a:t>tearful girl in Figure 1b looks quite unhappy thus expresses negative sentiment. </a:t>
            </a:r>
          </a:p>
          <a:p>
            <a:r>
              <a:rPr lang="en-US" sz="1200" b="0" i="0" u="none" strike="noStrike" kern="1200" baseline="0" dirty="0" smtClean="0">
                <a:solidFill>
                  <a:schemeClr val="tx1"/>
                </a:solidFill>
                <a:latin typeface="+mn-lt"/>
                <a:ea typeface="+mn-ea"/>
                <a:cs typeface="+mn-cs"/>
              </a:rPr>
              <a:t>In other words, the so-called “semantic affective gap” exists between rudimentary visual features and human sentiment embedded in a photo. On the other hand, one may also consider inferring the sentiment of a photo via its textual descriptions (e.g., titles) using existing off-the-shelf text-based sentiment analysis tools  Although these descriptions can provide very helpful context information of the photos, solely relying on them while ignoring the visual features of the photos can lead to poor performance as well</a:t>
            </a:r>
          </a:p>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6</a:t>
            </a:fld>
            <a:endParaRPr lang="en-US"/>
          </a:p>
        </p:txBody>
      </p:sp>
    </p:spTree>
    <p:extLst>
      <p:ext uri="{BB962C8B-B14F-4D97-AF65-F5344CB8AC3E}">
        <p14:creationId xmlns:p14="http://schemas.microsoft.com/office/powerpoint/2010/main" val="37324156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understanding </a:t>
            </a:r>
            <a:r>
              <a:rPr lang="en-US" baseline="0" dirty="0" smtClean="0"/>
              <a:t>the visual sentiment is inherently challenge. </a:t>
            </a:r>
          </a:p>
          <a:p>
            <a:endParaRPr lang="en-US" baseline="0" dirty="0" smtClean="0"/>
          </a:p>
          <a:p>
            <a:r>
              <a:rPr lang="en-US" sz="1200" b="0" i="0" u="none" strike="noStrike" kern="1200" baseline="0" dirty="0" smtClean="0">
                <a:solidFill>
                  <a:schemeClr val="tx1"/>
                </a:solidFill>
                <a:latin typeface="+mn-lt"/>
                <a:ea typeface="+mn-ea"/>
                <a:cs typeface="+mn-cs"/>
              </a:rPr>
              <a:t>For example, consider these two figures : one can easily detect the crying lady and girl (using computer</a:t>
            </a:r>
          </a:p>
          <a:p>
            <a:r>
              <a:rPr lang="en-US" sz="1200" b="0" i="0" u="none" strike="noStrike" kern="1200" baseline="0" dirty="0" smtClean="0">
                <a:solidFill>
                  <a:schemeClr val="tx1"/>
                </a:solidFill>
                <a:latin typeface="+mn-lt"/>
                <a:ea typeface="+mn-ea"/>
                <a:cs typeface="+mn-cs"/>
              </a:rPr>
              <a:t>vision algorithms. However, the same “crying” action conveys two clearly different</a:t>
            </a:r>
          </a:p>
          <a:p>
            <a:r>
              <a:rPr lang="en-US" sz="1200" b="0" i="0" u="none" strike="noStrike" kern="1200" baseline="0" dirty="0" smtClean="0">
                <a:solidFill>
                  <a:schemeClr val="tx1"/>
                </a:solidFill>
                <a:latin typeface="+mn-lt"/>
                <a:ea typeface="+mn-ea"/>
                <a:cs typeface="+mn-cs"/>
              </a:rPr>
              <a:t>sentiments: the “crying” in Figure 1a is obviously positive as the result of a successful marriage proposal. In contrast, the</a:t>
            </a:r>
          </a:p>
          <a:p>
            <a:r>
              <a:rPr lang="en-US" sz="1200" b="0" i="0" u="none" strike="noStrike" kern="1200" baseline="0" dirty="0" smtClean="0">
                <a:solidFill>
                  <a:schemeClr val="tx1"/>
                </a:solidFill>
                <a:latin typeface="+mn-lt"/>
                <a:ea typeface="+mn-ea"/>
                <a:cs typeface="+mn-cs"/>
              </a:rPr>
              <a:t>tearful girl in Figure 1b looks quite unhappy thus expresses negative sentiment. </a:t>
            </a:r>
          </a:p>
          <a:p>
            <a:r>
              <a:rPr lang="en-US" sz="1200" b="0" i="0" u="none" strike="noStrike" kern="1200" baseline="0" dirty="0" smtClean="0">
                <a:solidFill>
                  <a:schemeClr val="tx1"/>
                </a:solidFill>
                <a:latin typeface="+mn-lt"/>
                <a:ea typeface="+mn-ea"/>
                <a:cs typeface="+mn-cs"/>
              </a:rPr>
              <a:t>In other words, the so-called “visual affective gap” exists between rudimentary visual features and human sentiment embedded in a photo. On the other hand, one may also consider inferring the sentiment of a photo via its textual descriptions (e.g., titles) using existing off-the-shelf text-based sentiment analysis tools  Although these descriptions can provide very helpful context information of the photos, solely relying on them while ignoring the visual features of the photos can lead to poor performance as well. Consider Figure 1 again: by analyzing only the text description, we can conclude that both Figure 1a and 1b convey negative sentiment as the keyword “crying”</a:t>
            </a:r>
          </a:p>
          <a:p>
            <a:endParaRPr lang="en-US"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7</a:t>
            </a:fld>
            <a:endParaRPr lang="en-US"/>
          </a:p>
        </p:txBody>
      </p:sp>
    </p:spTree>
    <p:extLst>
      <p:ext uri="{BB962C8B-B14F-4D97-AF65-F5344CB8AC3E}">
        <p14:creationId xmlns:p14="http://schemas.microsoft.com/office/powerpoint/2010/main" val="1605016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8</a:t>
            </a:fld>
            <a:endParaRPr lang="en-US"/>
          </a:p>
        </p:txBody>
      </p:sp>
    </p:spTree>
    <p:extLst>
      <p:ext uri="{BB962C8B-B14F-4D97-AF65-F5344CB8AC3E}">
        <p14:creationId xmlns:p14="http://schemas.microsoft.com/office/powerpoint/2010/main" val="3224466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weaknesses discussed in the foregoing motivate the need for a more accurate automated framework to infer the</a:t>
            </a:r>
          </a:p>
          <a:p>
            <a:r>
              <a:rPr lang="en-US" sz="1200" b="0" i="0" u="none" strike="noStrike" kern="1200" baseline="0" dirty="0" smtClean="0">
                <a:solidFill>
                  <a:schemeClr val="tx1"/>
                </a:solidFill>
                <a:latin typeface="+mn-lt"/>
                <a:ea typeface="+mn-ea"/>
                <a:cs typeface="+mn-cs"/>
              </a:rPr>
              <a:t>sentiment of photos, with 1) considering the photo context to bridge the “visual affective gap”, 2) considering a photo’s visual features to augment text-based sentiment, and 3)</a:t>
            </a:r>
            <a:endParaRPr lang="en-US" dirty="0"/>
          </a:p>
        </p:txBody>
      </p:sp>
      <p:sp>
        <p:nvSpPr>
          <p:cNvPr id="4" name="Slide Number Placeholder 3"/>
          <p:cNvSpPr>
            <a:spLocks noGrp="1"/>
          </p:cNvSpPr>
          <p:nvPr>
            <p:ph type="sldNum" sz="quarter" idx="10"/>
          </p:nvPr>
        </p:nvSpPr>
        <p:spPr/>
        <p:txBody>
          <a:bodyPr/>
          <a:lstStyle/>
          <a:p>
            <a:fld id="{3346DA06-3E89-4466-B78F-4F47E56698CE}" type="slidenum">
              <a:rPr lang="en-US" smtClean="0"/>
              <a:t>9</a:t>
            </a:fld>
            <a:endParaRPr lang="en-US"/>
          </a:p>
        </p:txBody>
      </p:sp>
    </p:spTree>
    <p:extLst>
      <p:ext uri="{BB962C8B-B14F-4D97-AF65-F5344CB8AC3E}">
        <p14:creationId xmlns:p14="http://schemas.microsoft.com/office/powerpoint/2010/main" val="2346655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en-US"/>
          </a:p>
        </p:txBody>
      </p:sp>
    </p:spTree>
    <p:extLst>
      <p:ext uri="{BB962C8B-B14F-4D97-AF65-F5344CB8AC3E}">
        <p14:creationId xmlns:p14="http://schemas.microsoft.com/office/powerpoint/2010/main" val="3614629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extLst>
      <p:ext uri="{BB962C8B-B14F-4D97-AF65-F5344CB8AC3E}">
        <p14:creationId xmlns:p14="http://schemas.microsoft.com/office/powerpoint/2010/main" val="12682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5100" y="838200"/>
            <a:ext cx="1943100" cy="5410200"/>
          </a:xfrm>
        </p:spPr>
        <p:txBody>
          <a:bodyPr vert="eaVert"/>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685800" y="838200"/>
            <a:ext cx="5676900" cy="5410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extLst>
      <p:ext uri="{BB962C8B-B14F-4D97-AF65-F5344CB8AC3E}">
        <p14:creationId xmlns:p14="http://schemas.microsoft.com/office/powerpoint/2010/main" val="32617736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422992-E84B-4BDC-A24A-4B3F3C1AD6F5}" type="datetimeFigureOut">
              <a:rPr lang="en-US" smtClean="0"/>
              <a:t>7/21/2015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21175880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422992-E84B-4BDC-A24A-4B3F3C1AD6F5}" type="datetimeFigureOut">
              <a:rPr lang="en-US" smtClean="0"/>
              <a:t>7/21/2015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5169207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422992-E84B-4BDC-A24A-4B3F3C1AD6F5}" type="datetimeFigureOut">
              <a:rPr lang="en-US" smtClean="0"/>
              <a:t>7/21/2015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28902438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422992-E84B-4BDC-A24A-4B3F3C1AD6F5}" type="datetimeFigureOut">
              <a:rPr lang="en-US" smtClean="0"/>
              <a:t>7/21/2015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31480270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422992-E84B-4BDC-A24A-4B3F3C1AD6F5}" type="datetimeFigureOut">
              <a:rPr lang="en-US" smtClean="0"/>
              <a:t>7/21/2015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42945769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422992-E84B-4BDC-A24A-4B3F3C1AD6F5}" type="datetimeFigureOut">
              <a:rPr lang="en-US" smtClean="0"/>
              <a:t>7/21/2015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33096425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422992-E84B-4BDC-A24A-4B3F3C1AD6F5}" type="datetimeFigureOut">
              <a:rPr lang="en-US" smtClean="0"/>
              <a:t>7/21/2015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31337496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422992-E84B-4BDC-A24A-4B3F3C1AD6F5}" type="datetimeFigureOut">
              <a:rPr lang="en-US" smtClean="0"/>
              <a:t>7/21/2015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376586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extLst>
      <p:ext uri="{BB962C8B-B14F-4D97-AF65-F5344CB8AC3E}">
        <p14:creationId xmlns:p14="http://schemas.microsoft.com/office/powerpoint/2010/main" val="89635604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422992-E84B-4BDC-A24A-4B3F3C1AD6F5}" type="datetimeFigureOut">
              <a:rPr lang="en-US" smtClean="0"/>
              <a:t>7/21/2015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25873510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422992-E84B-4BDC-A24A-4B3F3C1AD6F5}" type="datetimeFigureOut">
              <a:rPr lang="en-US" smtClean="0"/>
              <a:t>7/21/2015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14565234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422992-E84B-4BDC-A24A-4B3F3C1AD6F5}" type="datetimeFigureOut">
              <a:rPr lang="en-US" smtClean="0"/>
              <a:t>7/21/2015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8883EB-65AF-4A3A-B494-7CC280569CF3}" type="slidenum">
              <a:rPr lang="en-US" smtClean="0"/>
              <a:t>‹#›</a:t>
            </a:fld>
            <a:endParaRPr lang="en-US"/>
          </a:p>
        </p:txBody>
      </p:sp>
    </p:spTree>
    <p:extLst>
      <p:ext uri="{BB962C8B-B14F-4D97-AF65-F5344CB8AC3E}">
        <p14:creationId xmlns:p14="http://schemas.microsoft.com/office/powerpoint/2010/main" val="2674672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619916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sz="half" idx="1"/>
          </p:nvPr>
        </p:nvSpPr>
        <p:spPr>
          <a:xfrm>
            <a:off x="685800" y="21336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内容占位符 3"/>
          <p:cNvSpPr>
            <a:spLocks noGrp="1"/>
          </p:cNvSpPr>
          <p:nvPr>
            <p:ph sz="half" idx="2"/>
          </p:nvPr>
        </p:nvSpPr>
        <p:spPr>
          <a:xfrm>
            <a:off x="4648200" y="21336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extLst>
      <p:ext uri="{BB962C8B-B14F-4D97-AF65-F5344CB8AC3E}">
        <p14:creationId xmlns:p14="http://schemas.microsoft.com/office/powerpoint/2010/main" val="2619023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extLst>
      <p:ext uri="{BB962C8B-B14F-4D97-AF65-F5344CB8AC3E}">
        <p14:creationId xmlns:p14="http://schemas.microsoft.com/office/powerpoint/2010/main" val="2023599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1617005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727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3895807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48997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35" name="Object 11"/>
          <p:cNvGraphicFramePr>
            <a:graphicFrameLocks noChangeAspect="1"/>
          </p:cNvGraphicFramePr>
          <p:nvPr/>
        </p:nvGraphicFramePr>
        <p:xfrm>
          <a:off x="0" y="6248400"/>
          <a:ext cx="9144000" cy="609600"/>
        </p:xfrm>
        <a:graphic>
          <a:graphicData uri="http://schemas.openxmlformats.org/presentationml/2006/ole">
            <mc:AlternateContent xmlns:mc="http://schemas.openxmlformats.org/markup-compatibility/2006">
              <mc:Choice xmlns:v="urn:schemas-microsoft-com:vml" Requires="v">
                <p:oleObj spid="_x0000_s1266" name="Image" r:id="rId14" imgW="38095238" imgH="2120635" progId="Photoshop.Image.7">
                  <p:embed/>
                </p:oleObj>
              </mc:Choice>
              <mc:Fallback>
                <p:oleObj name="Image" r:id="rId14" imgW="38095238" imgH="2120635" progId="Photoshop.Image.7">
                  <p:embed/>
                  <p:pic>
                    <p:nvPicPr>
                      <p:cNvPr id="0" name="Object 11"/>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oleObj>
              </mc:Fallback>
            </mc:AlternateContent>
          </a:graphicData>
        </a:graphic>
      </p:graphicFrame>
      <p:sp>
        <p:nvSpPr>
          <p:cNvPr id="1026" name="Rectangle 2"/>
          <p:cNvSpPr>
            <a:spLocks noGrp="1" noChangeArrowheads="1"/>
          </p:cNvSpPr>
          <p:nvPr>
            <p:ph type="title"/>
          </p:nvPr>
        </p:nvSpPr>
        <p:spPr bwMode="auto">
          <a:xfrm>
            <a:off x="685800" y="838200"/>
            <a:ext cx="77724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smtClean="0"/>
          </a:p>
        </p:txBody>
      </p:sp>
      <p:sp>
        <p:nvSpPr>
          <p:cNvPr id="1027" name="Rectangle 3"/>
          <p:cNvSpPr>
            <a:spLocks noGrp="1" noChangeArrowheads="1"/>
          </p:cNvSpPr>
          <p:nvPr>
            <p:ph type="body" idx="1"/>
          </p:nvPr>
        </p:nvSpPr>
        <p:spPr bwMode="auto">
          <a:xfrm>
            <a:off x="685800" y="2133600"/>
            <a:ext cx="7772400"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smtClean="0"/>
          </a:p>
        </p:txBody>
      </p:sp>
      <p:pic>
        <p:nvPicPr>
          <p:cNvPr id="1031" name="Picture 7"/>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0" y="0"/>
            <a:ext cx="9145588" cy="812800"/>
          </a:xfrm>
          <a:prstGeom prst="rect">
            <a:avLst/>
          </a:prstGeom>
          <a:noFill/>
          <a:extLst>
            <a:ext uri="{909E8E84-426E-40dd-AFC4-6F175D3DCCD1}">
              <a14:hiddenFill xmlns:a14="http://schemas.microsoft.com/office/drawing/2010/main" xmlns="">
                <a:solidFill>
                  <a:srgbClr val="FFFFFF"/>
                </a:solidFill>
              </a14:hiddenFill>
            </a:ext>
          </a:extLst>
        </p:spPr>
      </p:pic>
      <p:pic>
        <p:nvPicPr>
          <p:cNvPr id="1034" name="Picture 10" descr="logo_white"/>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4191000" y="6400800"/>
            <a:ext cx="762000" cy="317500"/>
          </a:xfrm>
          <a:prstGeom prst="rect">
            <a:avLst/>
          </a:prstGeom>
          <a:noFill/>
          <a:extLst>
            <a:ext uri="{909E8E84-426E-40dd-AFC4-6F175D3DCCD1}">
              <a14:hiddenFill xmlns:a14="http://schemas.microsoft.com/office/drawing/2010/main" xmlns="">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000">
          <a:solidFill>
            <a:schemeClr val="tx2"/>
          </a:solidFill>
          <a:latin typeface="+mj-lt"/>
          <a:ea typeface="+mj-ea"/>
          <a:cs typeface="+mj-cs"/>
        </a:defRPr>
      </a:lvl1pPr>
      <a:lvl2pPr algn="ctr" rtl="0" eaLnBrk="1" fontAlgn="base" hangingPunct="1">
        <a:spcBef>
          <a:spcPct val="0"/>
        </a:spcBef>
        <a:spcAft>
          <a:spcPct val="0"/>
        </a:spcAft>
        <a:defRPr sz="4000">
          <a:solidFill>
            <a:schemeClr val="tx2"/>
          </a:solidFill>
          <a:latin typeface="Verdana" charset="0"/>
        </a:defRPr>
      </a:lvl2pPr>
      <a:lvl3pPr algn="ctr" rtl="0" eaLnBrk="1" fontAlgn="base" hangingPunct="1">
        <a:spcBef>
          <a:spcPct val="0"/>
        </a:spcBef>
        <a:spcAft>
          <a:spcPct val="0"/>
        </a:spcAft>
        <a:defRPr sz="4000">
          <a:solidFill>
            <a:schemeClr val="tx2"/>
          </a:solidFill>
          <a:latin typeface="Verdana" charset="0"/>
        </a:defRPr>
      </a:lvl3pPr>
      <a:lvl4pPr algn="ctr" rtl="0" eaLnBrk="1" fontAlgn="base" hangingPunct="1">
        <a:spcBef>
          <a:spcPct val="0"/>
        </a:spcBef>
        <a:spcAft>
          <a:spcPct val="0"/>
        </a:spcAft>
        <a:defRPr sz="4000">
          <a:solidFill>
            <a:schemeClr val="tx2"/>
          </a:solidFill>
          <a:latin typeface="Verdana" charset="0"/>
        </a:defRPr>
      </a:lvl4pPr>
      <a:lvl5pPr algn="ctr" rtl="0" eaLnBrk="1" fontAlgn="base" hangingPunct="1">
        <a:spcBef>
          <a:spcPct val="0"/>
        </a:spcBef>
        <a:spcAft>
          <a:spcPct val="0"/>
        </a:spcAft>
        <a:defRPr sz="4000">
          <a:solidFill>
            <a:schemeClr val="tx2"/>
          </a:solidFill>
          <a:latin typeface="Verdana" charset="0"/>
        </a:defRPr>
      </a:lvl5pPr>
      <a:lvl6pPr marL="457200" algn="ctr" rtl="0" eaLnBrk="1" fontAlgn="base" hangingPunct="1">
        <a:spcBef>
          <a:spcPct val="0"/>
        </a:spcBef>
        <a:spcAft>
          <a:spcPct val="0"/>
        </a:spcAft>
        <a:defRPr sz="4000">
          <a:solidFill>
            <a:schemeClr val="tx2"/>
          </a:solidFill>
          <a:latin typeface="Verdana" charset="0"/>
        </a:defRPr>
      </a:lvl6pPr>
      <a:lvl7pPr marL="914400" algn="ctr" rtl="0" eaLnBrk="1" fontAlgn="base" hangingPunct="1">
        <a:spcBef>
          <a:spcPct val="0"/>
        </a:spcBef>
        <a:spcAft>
          <a:spcPct val="0"/>
        </a:spcAft>
        <a:defRPr sz="4000">
          <a:solidFill>
            <a:schemeClr val="tx2"/>
          </a:solidFill>
          <a:latin typeface="Verdana" charset="0"/>
        </a:defRPr>
      </a:lvl7pPr>
      <a:lvl8pPr marL="1371600" algn="ctr" rtl="0" eaLnBrk="1" fontAlgn="base" hangingPunct="1">
        <a:spcBef>
          <a:spcPct val="0"/>
        </a:spcBef>
        <a:spcAft>
          <a:spcPct val="0"/>
        </a:spcAft>
        <a:defRPr sz="4000">
          <a:solidFill>
            <a:schemeClr val="tx2"/>
          </a:solidFill>
          <a:latin typeface="Verdana" charset="0"/>
        </a:defRPr>
      </a:lvl8pPr>
      <a:lvl9pPr marL="1828800" algn="ctr" rtl="0" eaLnBrk="1" fontAlgn="base" hangingPunct="1">
        <a:spcBef>
          <a:spcPct val="0"/>
        </a:spcBef>
        <a:spcAft>
          <a:spcPct val="0"/>
        </a:spcAft>
        <a:defRPr sz="4000">
          <a:solidFill>
            <a:schemeClr val="tx2"/>
          </a:solidFill>
          <a:latin typeface="Verdana"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F422992-E84B-4BDC-A24A-4B3F3C1AD6F5}" type="datetimeFigureOut">
              <a:rPr lang="en-US" smtClean="0"/>
              <a:t>7/21/2015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78883EB-65AF-4A3A-B494-7CC280569CF3}" type="slidenum">
              <a:rPr lang="en-US" smtClean="0"/>
              <a:t>‹#›</a:t>
            </a:fld>
            <a:endParaRPr lang="en-US"/>
          </a:p>
        </p:txBody>
      </p:sp>
    </p:spTree>
    <p:extLst>
      <p:ext uri="{BB962C8B-B14F-4D97-AF65-F5344CB8AC3E}">
        <p14:creationId xmlns:p14="http://schemas.microsoft.com/office/powerpoint/2010/main" val="13598103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image" Target="../media/image21.jp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66800" y="1219200"/>
            <a:ext cx="6934200" cy="830997"/>
          </a:xfrm>
          <a:prstGeom prst="rect">
            <a:avLst/>
          </a:prstGeom>
          <a:noFill/>
        </p:spPr>
        <p:txBody>
          <a:bodyPr wrap="square" rtlCol="0">
            <a:spAutoFit/>
          </a:bodyPr>
          <a:lstStyle/>
          <a:p>
            <a:pPr algn="ctr"/>
            <a:r>
              <a:rPr lang="en-US" b="1" dirty="0" smtClean="0"/>
              <a:t>Unsupervised Sentiment Analysis for Social Media Images</a:t>
            </a:r>
            <a:endParaRPr lang="en-US" b="1" i="1" dirty="0" smtClean="0">
              <a:latin typeface="Arial Unicode MS" pitchFamily="34" charset="-122"/>
              <a:ea typeface="Arial Unicode MS" pitchFamily="34" charset="-122"/>
              <a:cs typeface="Arial Unicode MS" pitchFamily="34" charset="-122"/>
            </a:endParaRPr>
          </a:p>
        </p:txBody>
      </p:sp>
      <p:sp>
        <p:nvSpPr>
          <p:cNvPr id="4" name="TextBox 3"/>
          <p:cNvSpPr txBox="1"/>
          <p:nvPr/>
        </p:nvSpPr>
        <p:spPr>
          <a:xfrm>
            <a:off x="3733800" y="3276600"/>
            <a:ext cx="6477000" cy="1077218"/>
          </a:xfrm>
          <a:prstGeom prst="rect">
            <a:avLst/>
          </a:prstGeom>
          <a:noFill/>
        </p:spPr>
        <p:txBody>
          <a:bodyPr wrap="square" rtlCol="0">
            <a:spAutoFit/>
          </a:bodyPr>
          <a:lstStyle/>
          <a:p>
            <a:pPr algn="ctr"/>
            <a:r>
              <a:rPr lang="en-US" sz="2000" b="1" dirty="0" smtClean="0"/>
              <a:t>Yilin Wang</a:t>
            </a:r>
            <a:r>
              <a:rPr lang="en-US" sz="2000" b="1" baseline="30000" dirty="0" smtClean="0"/>
              <a:t>1</a:t>
            </a:r>
            <a:r>
              <a:rPr lang="en-US" sz="2000" b="1" dirty="0" smtClean="0"/>
              <a:t>    </a:t>
            </a:r>
            <a:r>
              <a:rPr lang="en-US" sz="2000" dirty="0" err="1" smtClean="0"/>
              <a:t>Suhang</a:t>
            </a:r>
            <a:r>
              <a:rPr lang="en-US" sz="2000" dirty="0" smtClean="0"/>
              <a:t> Wang</a:t>
            </a:r>
            <a:r>
              <a:rPr lang="en-US" sz="2000" baseline="30000" dirty="0" smtClean="0"/>
              <a:t>1</a:t>
            </a:r>
            <a:endParaRPr lang="en-US" sz="2000" dirty="0" smtClean="0"/>
          </a:p>
          <a:p>
            <a:pPr algn="ctr"/>
            <a:r>
              <a:rPr lang="en-US" sz="2000" dirty="0" err="1" smtClean="0"/>
              <a:t>Jiliang</a:t>
            </a:r>
            <a:r>
              <a:rPr lang="en-US" sz="2000" dirty="0" smtClean="0"/>
              <a:t> Tang</a:t>
            </a:r>
            <a:r>
              <a:rPr lang="en-US" sz="2000" baseline="30000" dirty="0" smtClean="0"/>
              <a:t>2</a:t>
            </a:r>
            <a:r>
              <a:rPr lang="en-US" sz="2000" dirty="0" smtClean="0"/>
              <a:t>   </a:t>
            </a:r>
            <a:r>
              <a:rPr lang="en-US" sz="2000" dirty="0" err="1" smtClean="0"/>
              <a:t>Huan</a:t>
            </a:r>
            <a:r>
              <a:rPr lang="en-US" sz="2000" dirty="0" smtClean="0"/>
              <a:t> Liu</a:t>
            </a:r>
            <a:r>
              <a:rPr lang="en-US" sz="2000" baseline="30000" dirty="0" smtClean="0"/>
              <a:t>1</a:t>
            </a:r>
            <a:r>
              <a:rPr lang="en-US" sz="2000" dirty="0" smtClean="0"/>
              <a:t> </a:t>
            </a:r>
            <a:r>
              <a:rPr lang="en-US" sz="2000" dirty="0" err="1" smtClean="0"/>
              <a:t>Baoxin</a:t>
            </a:r>
            <a:r>
              <a:rPr lang="en-US" sz="2000" dirty="0" smtClean="0"/>
              <a:t> Li</a:t>
            </a:r>
            <a:r>
              <a:rPr lang="en-US" sz="2000" baseline="30000" dirty="0" smtClean="0"/>
              <a:t>1</a:t>
            </a:r>
            <a:endParaRPr lang="en-US" sz="2000" dirty="0" smtClean="0"/>
          </a:p>
          <a:p>
            <a:pPr algn="ctr"/>
            <a:endParaRPr lang="en-US" b="1" dirty="0" smtClean="0"/>
          </a:p>
        </p:txBody>
      </p:sp>
      <p:sp>
        <p:nvSpPr>
          <p:cNvPr id="2" name="TextBox 1"/>
          <p:cNvSpPr txBox="1"/>
          <p:nvPr/>
        </p:nvSpPr>
        <p:spPr>
          <a:xfrm>
            <a:off x="5181600" y="4201418"/>
            <a:ext cx="4495800" cy="954107"/>
          </a:xfrm>
          <a:prstGeom prst="rect">
            <a:avLst/>
          </a:prstGeom>
          <a:noFill/>
        </p:spPr>
        <p:txBody>
          <a:bodyPr wrap="square" rtlCol="0">
            <a:spAutoFit/>
          </a:bodyPr>
          <a:lstStyle/>
          <a:p>
            <a:r>
              <a:rPr lang="en-US" sz="2000" baseline="30000" dirty="0" smtClean="0"/>
              <a:t>1</a:t>
            </a:r>
            <a:r>
              <a:rPr lang="en-US" sz="2000" dirty="0" smtClean="0"/>
              <a:t>Arizona State University </a:t>
            </a:r>
          </a:p>
          <a:p>
            <a:r>
              <a:rPr lang="en-US" sz="2000" baseline="30000" dirty="0"/>
              <a:t> </a:t>
            </a:r>
            <a:r>
              <a:rPr lang="en-US" sz="2000" dirty="0" smtClean="0"/>
              <a:t> </a:t>
            </a:r>
            <a:r>
              <a:rPr lang="en-US" sz="2000" baseline="30000" dirty="0" smtClean="0"/>
              <a:t>2</a:t>
            </a:r>
            <a:r>
              <a:rPr lang="en-US" sz="2000" dirty="0" smtClean="0"/>
              <a:t>@Yahoo Research San Jose</a:t>
            </a:r>
            <a:endParaRPr lang="en-US" sz="2000" dirty="0"/>
          </a:p>
          <a:p>
            <a:endParaRPr lang="en-US" baseline="30000" dirty="0" smtClean="0"/>
          </a:p>
        </p:txBody>
      </p:sp>
      <p:pic>
        <p:nvPicPr>
          <p:cNvPr id="7" name="Picture 6"/>
          <p:cNvPicPr>
            <a:picLocks noChangeAspect="1"/>
          </p:cNvPicPr>
          <p:nvPr/>
        </p:nvPicPr>
        <p:blipFill>
          <a:blip r:embed="rId3"/>
          <a:stretch>
            <a:fillRect/>
          </a:stretch>
        </p:blipFill>
        <p:spPr>
          <a:xfrm>
            <a:off x="140161" y="2566843"/>
            <a:ext cx="4540696" cy="3269149"/>
          </a:xfrm>
          <a:prstGeom prst="rect">
            <a:avLst/>
          </a:prstGeom>
        </p:spPr>
      </p:pic>
      <p:sp>
        <p:nvSpPr>
          <p:cNvPr id="9" name="TextBox 8"/>
          <p:cNvSpPr txBox="1"/>
          <p:nvPr/>
        </p:nvSpPr>
        <p:spPr>
          <a:xfrm>
            <a:off x="5638800" y="5078581"/>
            <a:ext cx="3276600" cy="400110"/>
          </a:xfrm>
          <a:prstGeom prst="rect">
            <a:avLst/>
          </a:prstGeom>
          <a:noFill/>
        </p:spPr>
        <p:txBody>
          <a:bodyPr wrap="square" rtlCol="0">
            <a:spAutoFit/>
          </a:bodyPr>
          <a:lstStyle/>
          <a:p>
            <a:r>
              <a:rPr lang="en-US" sz="2000" dirty="0" smtClean="0"/>
              <a:t>IJCAI 2015  Buenos Aires</a:t>
            </a:r>
            <a:endParaRPr lang="en-US" sz="2000" dirty="0"/>
          </a:p>
        </p:txBody>
      </p:sp>
    </p:spTree>
    <p:extLst>
      <p:ext uri="{BB962C8B-B14F-4D97-AF65-F5344CB8AC3E}">
        <p14:creationId xmlns:p14="http://schemas.microsoft.com/office/powerpoint/2010/main" val="27055877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5400" b="1" dirty="0" smtClean="0">
                <a:solidFill>
                  <a:srgbClr val="CC0000"/>
                </a:solidFill>
              </a:rPr>
              <a:t>Sentiment Analysis via matrix Factorization</a:t>
            </a:r>
            <a:endParaRPr lang="en-US" sz="5400" b="1" dirty="0">
              <a:solidFill>
                <a:srgbClr val="CC0000"/>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4030025630"/>
              </p:ext>
            </p:extLst>
          </p:nvPr>
        </p:nvGraphicFramePr>
        <p:xfrm>
          <a:off x="524070" y="3469220"/>
          <a:ext cx="1457960" cy="1188720"/>
        </p:xfrm>
        <a:graphic>
          <a:graphicData uri="http://schemas.openxmlformats.org/drawingml/2006/table">
            <a:tbl>
              <a:tblPr firstRow="1" bandRow="1">
                <a:tableStyleId>{5C22544A-7EE6-4342-B048-85BDC9FD1C3A}</a:tableStyleId>
              </a:tblPr>
              <a:tblGrid>
                <a:gridCol w="208280"/>
                <a:gridCol w="208280"/>
                <a:gridCol w="208280"/>
                <a:gridCol w="208280"/>
                <a:gridCol w="208280"/>
                <a:gridCol w="208280"/>
                <a:gridCol w="208280"/>
              </a:tblGrid>
              <a:tr h="183521">
                <a:tc>
                  <a:txBody>
                    <a:bodyPr/>
                    <a:lstStyle/>
                    <a:p>
                      <a:endParaRPr lang="en-US" dirty="0"/>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dirty="0"/>
                    </a:p>
                  </a:txBody>
                  <a:tcPr>
                    <a:solidFill>
                      <a:srgbClr val="FFC000"/>
                    </a:solidFill>
                  </a:tcPr>
                </a:tc>
              </a:tr>
              <a:tr h="183521">
                <a:tc>
                  <a:txBody>
                    <a:bodyPr/>
                    <a:lstStyle/>
                    <a:p>
                      <a:endParaRPr lang="en-US"/>
                    </a:p>
                  </a:txBody>
                  <a:tcPr>
                    <a:solidFill>
                      <a:srgbClr val="FFC000"/>
                    </a:solidFill>
                  </a:tcPr>
                </a:tc>
                <a:tc>
                  <a:txBody>
                    <a:bodyPr/>
                    <a:lstStyle/>
                    <a:p>
                      <a:endParaRPr lang="en-US" dirty="0"/>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dirty="0"/>
                    </a:p>
                  </a:txBody>
                  <a:tcPr>
                    <a:solidFill>
                      <a:srgbClr val="FFC000"/>
                    </a:solidFill>
                  </a:tcPr>
                </a:tc>
                <a:tc>
                  <a:txBody>
                    <a:bodyPr/>
                    <a:lstStyle/>
                    <a:p>
                      <a:endParaRPr lang="en-US" dirty="0"/>
                    </a:p>
                  </a:txBody>
                  <a:tcPr>
                    <a:solidFill>
                      <a:srgbClr val="FFC000"/>
                    </a:solidFill>
                  </a:tcPr>
                </a:tc>
                <a:tc>
                  <a:txBody>
                    <a:bodyPr/>
                    <a:lstStyle/>
                    <a:p>
                      <a:endParaRPr lang="en-US" dirty="0"/>
                    </a:p>
                  </a:txBody>
                  <a:tcPr>
                    <a:solidFill>
                      <a:srgbClr val="FFC000"/>
                    </a:solidFill>
                  </a:tcPr>
                </a:tc>
              </a:tr>
              <a:tr h="183521">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dirty="0"/>
                    </a:p>
                  </a:txBody>
                  <a:tcPr>
                    <a:solidFill>
                      <a:srgbClr val="FFC000"/>
                    </a:solidFill>
                  </a:tcPr>
                </a:tc>
                <a:tc>
                  <a:txBody>
                    <a:bodyPr/>
                    <a:lstStyle/>
                    <a:p>
                      <a:endParaRPr lang="en-US" dirty="0"/>
                    </a:p>
                  </a:txBody>
                  <a:tcPr>
                    <a:solidFill>
                      <a:srgbClr val="FFC000"/>
                    </a:solidFill>
                  </a:tcPr>
                </a:tc>
              </a:tr>
              <a:tr h="183521">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a:p>
                  </a:txBody>
                  <a:tcPr>
                    <a:solidFill>
                      <a:srgbClr val="FFC000"/>
                    </a:solidFill>
                  </a:tcPr>
                </a:tc>
                <a:tc>
                  <a:txBody>
                    <a:bodyPr/>
                    <a:lstStyle/>
                    <a:p>
                      <a:endParaRPr lang="en-US" dirty="0"/>
                    </a:p>
                  </a:txBody>
                  <a:tcPr>
                    <a:solidFill>
                      <a:srgbClr val="FFC000"/>
                    </a:solidFill>
                  </a:tcPr>
                </a:tc>
                <a:tc>
                  <a:txBody>
                    <a:bodyPr/>
                    <a:lstStyle/>
                    <a:p>
                      <a:endParaRPr lang="en-US" dirty="0"/>
                    </a:p>
                  </a:txBody>
                  <a:tcPr>
                    <a:solidFill>
                      <a:srgbClr val="FFC000"/>
                    </a:solidFill>
                  </a:tcPr>
                </a:tc>
              </a:tr>
            </a:tbl>
          </a:graphicData>
        </a:graphic>
      </p:graphicFrame>
      <p:sp>
        <p:nvSpPr>
          <p:cNvPr id="7" name="TextBox 6"/>
          <p:cNvSpPr txBox="1"/>
          <p:nvPr/>
        </p:nvSpPr>
        <p:spPr>
          <a:xfrm>
            <a:off x="44172" y="3694320"/>
            <a:ext cx="553998" cy="1828800"/>
          </a:xfrm>
          <a:prstGeom prst="rect">
            <a:avLst/>
          </a:prstGeom>
          <a:noFill/>
        </p:spPr>
        <p:txBody>
          <a:bodyPr vert="eaVert" wrap="square" rtlCol="0">
            <a:spAutoFit/>
          </a:bodyPr>
          <a:lstStyle/>
          <a:p>
            <a:r>
              <a:rPr lang="en-US" dirty="0" smtClean="0"/>
              <a:t>Data</a:t>
            </a:r>
            <a:endParaRPr lang="en-US" dirty="0"/>
          </a:p>
        </p:txBody>
      </p:sp>
      <p:sp>
        <p:nvSpPr>
          <p:cNvPr id="8" name="TextBox 7"/>
          <p:cNvSpPr txBox="1"/>
          <p:nvPr/>
        </p:nvSpPr>
        <p:spPr>
          <a:xfrm>
            <a:off x="377294" y="3014556"/>
            <a:ext cx="1981200" cy="461665"/>
          </a:xfrm>
          <a:prstGeom prst="rect">
            <a:avLst/>
          </a:prstGeom>
          <a:noFill/>
        </p:spPr>
        <p:txBody>
          <a:bodyPr wrap="square" rtlCol="0">
            <a:spAutoFit/>
          </a:bodyPr>
          <a:lstStyle/>
          <a:p>
            <a:r>
              <a:rPr lang="en-US" dirty="0" smtClean="0"/>
              <a:t>Text feature</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730885184"/>
              </p:ext>
            </p:extLst>
          </p:nvPr>
        </p:nvGraphicFramePr>
        <p:xfrm>
          <a:off x="3577314" y="3286489"/>
          <a:ext cx="624840" cy="1188720"/>
        </p:xfrm>
        <a:graphic>
          <a:graphicData uri="http://schemas.openxmlformats.org/drawingml/2006/table">
            <a:tbl>
              <a:tblPr firstRow="1" bandRow="1">
                <a:tableStyleId>{5C22544A-7EE6-4342-B048-85BDC9FD1C3A}</a:tableStyleId>
              </a:tblPr>
              <a:tblGrid>
                <a:gridCol w="208280"/>
                <a:gridCol w="208280"/>
                <a:gridCol w="208280"/>
              </a:tblGrid>
              <a:tr h="141877">
                <a:tc>
                  <a:txBody>
                    <a:bodyPr/>
                    <a:lstStyle/>
                    <a:p>
                      <a:endParaRPr lang="en-US" dirty="0"/>
                    </a:p>
                  </a:txBody>
                  <a:tcPr>
                    <a:solidFill>
                      <a:srgbClr val="92D050"/>
                    </a:solidFill>
                  </a:tcPr>
                </a:tc>
                <a:tc>
                  <a:txBody>
                    <a:bodyPr/>
                    <a:lstStyle/>
                    <a:p>
                      <a:endParaRPr lang="en-US" dirty="0"/>
                    </a:p>
                  </a:txBody>
                  <a:tcPr>
                    <a:solidFill>
                      <a:srgbClr val="92D050"/>
                    </a:solidFill>
                  </a:tcPr>
                </a:tc>
                <a:tc>
                  <a:txBody>
                    <a:bodyPr/>
                    <a:lstStyle/>
                    <a:p>
                      <a:endParaRPr lang="en-US"/>
                    </a:p>
                  </a:txBody>
                  <a:tcPr>
                    <a:solidFill>
                      <a:srgbClr val="92D050"/>
                    </a:solidFill>
                  </a:tcPr>
                </a:tc>
              </a:tr>
              <a:tr h="141877">
                <a:tc>
                  <a:txBody>
                    <a:bodyPr/>
                    <a:lstStyle/>
                    <a:p>
                      <a:endParaRPr lang="en-US"/>
                    </a:p>
                  </a:txBody>
                  <a:tcPr>
                    <a:solidFill>
                      <a:srgbClr val="92D050"/>
                    </a:solidFill>
                  </a:tcPr>
                </a:tc>
                <a:tc>
                  <a:txBody>
                    <a:bodyPr/>
                    <a:lstStyle/>
                    <a:p>
                      <a:endParaRPr lang="en-US" dirty="0"/>
                    </a:p>
                  </a:txBody>
                  <a:tcPr>
                    <a:solidFill>
                      <a:srgbClr val="92D050"/>
                    </a:solidFill>
                  </a:tcPr>
                </a:tc>
                <a:tc>
                  <a:txBody>
                    <a:bodyPr/>
                    <a:lstStyle/>
                    <a:p>
                      <a:endParaRPr lang="en-US" dirty="0"/>
                    </a:p>
                  </a:txBody>
                  <a:tcPr>
                    <a:solidFill>
                      <a:srgbClr val="92D050"/>
                    </a:solidFill>
                  </a:tcPr>
                </a:tc>
              </a:tr>
              <a:tr h="141877">
                <a:tc>
                  <a:txBody>
                    <a:bodyPr/>
                    <a:lstStyle/>
                    <a:p>
                      <a:endParaRPr lang="en-US"/>
                    </a:p>
                  </a:txBody>
                  <a:tcPr>
                    <a:solidFill>
                      <a:srgbClr val="92D050"/>
                    </a:solidFill>
                  </a:tcPr>
                </a:tc>
                <a:tc>
                  <a:txBody>
                    <a:bodyPr/>
                    <a:lstStyle/>
                    <a:p>
                      <a:endParaRPr lang="en-US"/>
                    </a:p>
                  </a:txBody>
                  <a:tcPr>
                    <a:solidFill>
                      <a:srgbClr val="92D050"/>
                    </a:solidFill>
                  </a:tcPr>
                </a:tc>
                <a:tc>
                  <a:txBody>
                    <a:bodyPr/>
                    <a:lstStyle/>
                    <a:p>
                      <a:endParaRPr lang="en-US" dirty="0"/>
                    </a:p>
                  </a:txBody>
                  <a:tcPr>
                    <a:solidFill>
                      <a:srgbClr val="92D050"/>
                    </a:solidFill>
                  </a:tcPr>
                </a:tc>
              </a:tr>
              <a:tr h="141877">
                <a:tc>
                  <a:txBody>
                    <a:bodyPr/>
                    <a:lstStyle/>
                    <a:p>
                      <a:endParaRPr lang="en-US"/>
                    </a:p>
                  </a:txBody>
                  <a:tcPr>
                    <a:solidFill>
                      <a:srgbClr val="92D050"/>
                    </a:solidFill>
                  </a:tcPr>
                </a:tc>
                <a:tc>
                  <a:txBody>
                    <a:bodyPr/>
                    <a:lstStyle/>
                    <a:p>
                      <a:endParaRPr lang="en-US"/>
                    </a:p>
                  </a:txBody>
                  <a:tcPr>
                    <a:solidFill>
                      <a:srgbClr val="92D050"/>
                    </a:solidFill>
                  </a:tcPr>
                </a:tc>
                <a:tc>
                  <a:txBody>
                    <a:bodyPr/>
                    <a:lstStyle/>
                    <a:p>
                      <a:endParaRPr lang="en-US" dirty="0"/>
                    </a:p>
                  </a:txBody>
                  <a:tcPr>
                    <a:solidFill>
                      <a:srgbClr val="92D050"/>
                    </a:solidFill>
                  </a:tcPr>
                </a:tc>
              </a:tr>
            </a:tbl>
          </a:graphicData>
        </a:graphic>
      </p:graphicFrame>
      <p:sp>
        <p:nvSpPr>
          <p:cNvPr id="11" name="TextBox 10"/>
          <p:cNvSpPr txBox="1"/>
          <p:nvPr/>
        </p:nvSpPr>
        <p:spPr>
          <a:xfrm>
            <a:off x="3104829" y="3732320"/>
            <a:ext cx="553998" cy="699668"/>
          </a:xfrm>
          <a:prstGeom prst="rect">
            <a:avLst/>
          </a:prstGeom>
          <a:noFill/>
        </p:spPr>
        <p:txBody>
          <a:bodyPr vert="eaVert" wrap="square" rtlCol="0">
            <a:spAutoFit/>
          </a:bodyPr>
          <a:lstStyle/>
          <a:p>
            <a:r>
              <a:rPr lang="en-US" dirty="0" smtClean="0"/>
              <a:t>Data</a:t>
            </a:r>
            <a:endParaRPr lang="en-US" dirty="0"/>
          </a:p>
        </p:txBody>
      </p:sp>
      <p:sp>
        <p:nvSpPr>
          <p:cNvPr id="12" name="TextBox 11"/>
          <p:cNvSpPr txBox="1"/>
          <p:nvPr/>
        </p:nvSpPr>
        <p:spPr>
          <a:xfrm>
            <a:off x="3272839" y="2869116"/>
            <a:ext cx="1847850" cy="461665"/>
          </a:xfrm>
          <a:prstGeom prst="rect">
            <a:avLst/>
          </a:prstGeom>
          <a:noFill/>
        </p:spPr>
        <p:txBody>
          <a:bodyPr wrap="square" rtlCol="0">
            <a:spAutoFit/>
          </a:bodyPr>
          <a:lstStyle/>
          <a:p>
            <a:r>
              <a:rPr lang="en-US" dirty="0" smtClean="0"/>
              <a:t>Sentiment</a:t>
            </a:r>
            <a:endParaRPr lang="en-US" dirty="0"/>
          </a:p>
        </p:txBody>
      </p:sp>
      <p:sp>
        <p:nvSpPr>
          <p:cNvPr id="13" name="Right Arrow 12"/>
          <p:cNvSpPr/>
          <p:nvPr/>
        </p:nvSpPr>
        <p:spPr>
          <a:xfrm>
            <a:off x="2295245" y="3725946"/>
            <a:ext cx="838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Multiply 13"/>
          <p:cNvSpPr/>
          <p:nvPr/>
        </p:nvSpPr>
        <p:spPr>
          <a:xfrm>
            <a:off x="4415961" y="3600611"/>
            <a:ext cx="478448" cy="6096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4"/>
          <p:cNvGraphicFramePr>
            <a:graphicFrameLocks noGrp="1"/>
          </p:cNvGraphicFramePr>
          <p:nvPr>
            <p:extLst>
              <p:ext uri="{D42A27DB-BD31-4B8C-83A1-F6EECF244321}">
                <p14:modId xmlns:p14="http://schemas.microsoft.com/office/powerpoint/2010/main" val="756945380"/>
              </p:ext>
            </p:extLst>
          </p:nvPr>
        </p:nvGraphicFramePr>
        <p:xfrm>
          <a:off x="5581779" y="3342464"/>
          <a:ext cx="1457960" cy="891540"/>
        </p:xfrm>
        <a:graphic>
          <a:graphicData uri="http://schemas.openxmlformats.org/drawingml/2006/table">
            <a:tbl>
              <a:tblPr firstRow="1" bandRow="1">
                <a:tableStyleId>{5C22544A-7EE6-4342-B048-85BDC9FD1C3A}</a:tableStyleId>
              </a:tblPr>
              <a:tblGrid>
                <a:gridCol w="208280"/>
                <a:gridCol w="208280"/>
                <a:gridCol w="208280"/>
                <a:gridCol w="208280"/>
                <a:gridCol w="208280"/>
                <a:gridCol w="208280"/>
                <a:gridCol w="208280"/>
              </a:tblGrid>
              <a:tr h="245475">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r>
              <a:tr h="245475">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a:p>
                  </a:txBody>
                  <a:tcPr>
                    <a:solidFill>
                      <a:srgbClr val="0070C0"/>
                    </a:solidFill>
                  </a:tcPr>
                </a:tc>
              </a:tr>
              <a:tr h="245475">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r>
            </a:tbl>
          </a:graphicData>
        </a:graphic>
      </p:graphicFrame>
      <p:sp>
        <p:nvSpPr>
          <p:cNvPr id="16" name="TextBox 15"/>
          <p:cNvSpPr txBox="1"/>
          <p:nvPr/>
        </p:nvSpPr>
        <p:spPr>
          <a:xfrm>
            <a:off x="5086106" y="3183437"/>
            <a:ext cx="553998" cy="1443948"/>
          </a:xfrm>
          <a:prstGeom prst="rect">
            <a:avLst/>
          </a:prstGeom>
          <a:noFill/>
        </p:spPr>
        <p:txBody>
          <a:bodyPr vert="eaVert" wrap="square" rtlCol="0">
            <a:spAutoFit/>
          </a:bodyPr>
          <a:lstStyle/>
          <a:p>
            <a:r>
              <a:rPr lang="en-US" dirty="0" smtClean="0"/>
              <a:t>Sentiment</a:t>
            </a:r>
            <a:endParaRPr lang="en-US" dirty="0"/>
          </a:p>
        </p:txBody>
      </p:sp>
      <p:sp>
        <p:nvSpPr>
          <p:cNvPr id="17" name="TextBox 16"/>
          <p:cNvSpPr txBox="1"/>
          <p:nvPr/>
        </p:nvSpPr>
        <p:spPr>
          <a:xfrm>
            <a:off x="5537191" y="2874350"/>
            <a:ext cx="1569427" cy="461665"/>
          </a:xfrm>
          <a:prstGeom prst="rect">
            <a:avLst/>
          </a:prstGeom>
          <a:noFill/>
        </p:spPr>
        <p:txBody>
          <a:bodyPr wrap="square" rtlCol="0">
            <a:spAutoFit/>
          </a:bodyPr>
          <a:lstStyle/>
          <a:p>
            <a:r>
              <a:rPr lang="en-US" dirty="0" smtClean="0"/>
              <a:t>Text Term </a:t>
            </a:r>
            <a:endParaRPr lang="en-US" dirty="0"/>
          </a:p>
        </p:txBody>
      </p:sp>
      <p:sp>
        <p:nvSpPr>
          <p:cNvPr id="23" name="TextBox 22"/>
          <p:cNvSpPr txBox="1"/>
          <p:nvPr/>
        </p:nvSpPr>
        <p:spPr>
          <a:xfrm>
            <a:off x="573531" y="2029408"/>
            <a:ext cx="2072913" cy="707886"/>
          </a:xfrm>
          <a:prstGeom prst="rect">
            <a:avLst/>
          </a:prstGeom>
          <a:noFill/>
        </p:spPr>
        <p:txBody>
          <a:bodyPr wrap="square" rtlCol="0">
            <a:spAutoFit/>
          </a:bodyPr>
          <a:lstStyle/>
          <a:p>
            <a:r>
              <a:rPr lang="en-US" sz="4000" dirty="0" smtClean="0">
                <a:latin typeface="Arial Rounded MT Bold" panose="020F0704030504030204" pitchFamily="34" charset="0"/>
              </a:rPr>
              <a:t>Data</a:t>
            </a:r>
          </a:p>
        </p:txBody>
      </p:sp>
      <p:sp>
        <p:nvSpPr>
          <p:cNvPr id="24" name="TextBox 23"/>
          <p:cNvSpPr txBox="1"/>
          <p:nvPr/>
        </p:nvSpPr>
        <p:spPr>
          <a:xfrm>
            <a:off x="6249508" y="1756501"/>
            <a:ext cx="2839580" cy="584775"/>
          </a:xfrm>
          <a:prstGeom prst="rect">
            <a:avLst/>
          </a:prstGeom>
          <a:noFill/>
        </p:spPr>
        <p:txBody>
          <a:bodyPr wrap="square" rtlCol="0">
            <a:spAutoFit/>
          </a:bodyPr>
          <a:lstStyle/>
          <a:p>
            <a:r>
              <a:rPr lang="en-US" sz="3200" dirty="0" smtClean="0">
                <a:latin typeface="Arial Rounded MT Bold" panose="020F0704030504030204" pitchFamily="34" charset="0"/>
              </a:rPr>
              <a:t>Text  Term</a:t>
            </a:r>
          </a:p>
        </p:txBody>
      </p:sp>
      <p:sp>
        <p:nvSpPr>
          <p:cNvPr id="25" name="Equal 24"/>
          <p:cNvSpPr/>
          <p:nvPr/>
        </p:nvSpPr>
        <p:spPr>
          <a:xfrm>
            <a:off x="1919308" y="2270315"/>
            <a:ext cx="682094" cy="379432"/>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Box 26"/>
          <p:cNvSpPr txBox="1"/>
          <p:nvPr/>
        </p:nvSpPr>
        <p:spPr>
          <a:xfrm>
            <a:off x="3042224" y="2208355"/>
            <a:ext cx="2208287" cy="584775"/>
          </a:xfrm>
          <a:prstGeom prst="rect">
            <a:avLst/>
          </a:prstGeom>
          <a:noFill/>
        </p:spPr>
        <p:txBody>
          <a:bodyPr wrap="square" rtlCol="0">
            <a:spAutoFit/>
          </a:bodyPr>
          <a:lstStyle/>
          <a:p>
            <a:r>
              <a:rPr lang="en-US" sz="3200" dirty="0" smtClean="0">
                <a:latin typeface="Arial Rounded MT Bold" panose="020F0704030504030204" pitchFamily="34" charset="0"/>
              </a:rPr>
              <a:t>Sentiment</a:t>
            </a:r>
          </a:p>
        </p:txBody>
      </p:sp>
      <p:sp>
        <p:nvSpPr>
          <p:cNvPr id="28" name="Multiply 27"/>
          <p:cNvSpPr/>
          <p:nvPr/>
        </p:nvSpPr>
        <p:spPr>
          <a:xfrm>
            <a:off x="5372430" y="2133645"/>
            <a:ext cx="478448" cy="6096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267845" y="3099948"/>
            <a:ext cx="1304155" cy="3389475"/>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6160413" y="2357359"/>
            <a:ext cx="3832670" cy="584775"/>
          </a:xfrm>
          <a:prstGeom prst="rect">
            <a:avLst/>
          </a:prstGeom>
          <a:noFill/>
        </p:spPr>
        <p:txBody>
          <a:bodyPr wrap="square" rtlCol="0">
            <a:spAutoFit/>
          </a:bodyPr>
          <a:lstStyle/>
          <a:p>
            <a:r>
              <a:rPr lang="en-US" sz="3200" dirty="0" smtClean="0">
                <a:latin typeface="Arial Rounded MT Bold" panose="020F0704030504030204" pitchFamily="34" charset="0"/>
              </a:rPr>
              <a:t>Visual feature</a:t>
            </a:r>
            <a:endParaRPr lang="en-US" sz="3600" dirty="0" smtClean="0">
              <a:latin typeface="Arial Rounded MT Bold" panose="020F0704030504030204" pitchFamily="34" charset="0"/>
            </a:endParaRPr>
          </a:p>
        </p:txBody>
      </p:sp>
      <p:graphicFrame>
        <p:nvGraphicFramePr>
          <p:cNvPr id="35" name="Table 34"/>
          <p:cNvGraphicFramePr>
            <a:graphicFrameLocks noGrp="1"/>
          </p:cNvGraphicFramePr>
          <p:nvPr>
            <p:extLst>
              <p:ext uri="{D42A27DB-BD31-4B8C-83A1-F6EECF244321}">
                <p14:modId xmlns:p14="http://schemas.microsoft.com/office/powerpoint/2010/main" val="3150773481"/>
              </p:ext>
            </p:extLst>
          </p:nvPr>
        </p:nvGraphicFramePr>
        <p:xfrm>
          <a:off x="532307" y="4866492"/>
          <a:ext cx="1874520" cy="1188720"/>
        </p:xfrm>
        <a:graphic>
          <a:graphicData uri="http://schemas.openxmlformats.org/drawingml/2006/table">
            <a:tbl>
              <a:tblPr firstRow="1" bandRow="1">
                <a:tableStyleId>{5C22544A-7EE6-4342-B048-85BDC9FD1C3A}</a:tableStyleId>
              </a:tblPr>
              <a:tblGrid>
                <a:gridCol w="208280"/>
                <a:gridCol w="208280"/>
                <a:gridCol w="208280"/>
                <a:gridCol w="208280"/>
                <a:gridCol w="208280"/>
                <a:gridCol w="208280"/>
                <a:gridCol w="208280"/>
                <a:gridCol w="208280"/>
                <a:gridCol w="208280"/>
              </a:tblGrid>
              <a:tr h="180435">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r>
              <a:tr h="180435">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r>
              <a:tr h="180435">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r>
              <a:tr h="180435">
                <a:tc>
                  <a:txBody>
                    <a:bodyPr/>
                    <a:lstStyle/>
                    <a:p>
                      <a:endParaRPr lang="en-US" dirty="0"/>
                    </a:p>
                  </a:txBody>
                  <a:tcPr>
                    <a:solidFill>
                      <a:srgbClr val="FF0000"/>
                    </a:solidFill>
                  </a:tcPr>
                </a:tc>
                <a:tc>
                  <a:txBody>
                    <a:bodyPr/>
                    <a:lstStyle/>
                    <a:p>
                      <a:endParaRPr lang="en-US" dirty="0"/>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a:p>
                  </a:txBody>
                  <a:tcPr>
                    <a:solidFill>
                      <a:srgbClr val="FF0000"/>
                    </a:solidFill>
                  </a:tcPr>
                </a:tc>
                <a:tc>
                  <a:txBody>
                    <a:bodyPr/>
                    <a:lstStyle/>
                    <a:p>
                      <a:endParaRPr lang="en-US" dirty="0"/>
                    </a:p>
                  </a:txBody>
                  <a:tcPr>
                    <a:solidFill>
                      <a:srgbClr val="FF0000"/>
                    </a:solidFill>
                  </a:tcPr>
                </a:tc>
                <a:tc>
                  <a:txBody>
                    <a:bodyPr/>
                    <a:lstStyle/>
                    <a:p>
                      <a:endParaRPr lang="en-US" dirty="0"/>
                    </a:p>
                  </a:txBody>
                  <a:tcPr>
                    <a:solidFill>
                      <a:srgbClr val="FF0000"/>
                    </a:solidFill>
                  </a:tcPr>
                </a:tc>
              </a:tr>
            </a:tbl>
          </a:graphicData>
        </a:graphic>
      </p:graphicFrame>
      <p:sp>
        <p:nvSpPr>
          <p:cNvPr id="36" name="TextBox 35"/>
          <p:cNvSpPr txBox="1"/>
          <p:nvPr/>
        </p:nvSpPr>
        <p:spPr>
          <a:xfrm>
            <a:off x="19533" y="5029200"/>
            <a:ext cx="553998" cy="1828800"/>
          </a:xfrm>
          <a:prstGeom prst="rect">
            <a:avLst/>
          </a:prstGeom>
          <a:noFill/>
        </p:spPr>
        <p:txBody>
          <a:bodyPr vert="eaVert" wrap="square" rtlCol="0">
            <a:spAutoFit/>
          </a:bodyPr>
          <a:lstStyle/>
          <a:p>
            <a:r>
              <a:rPr lang="en-US" dirty="0" smtClean="0"/>
              <a:t>Data</a:t>
            </a:r>
            <a:endParaRPr lang="en-US" dirty="0"/>
          </a:p>
        </p:txBody>
      </p:sp>
      <p:sp>
        <p:nvSpPr>
          <p:cNvPr id="37" name="TextBox 36"/>
          <p:cNvSpPr txBox="1"/>
          <p:nvPr/>
        </p:nvSpPr>
        <p:spPr>
          <a:xfrm>
            <a:off x="351651" y="6139970"/>
            <a:ext cx="1981200" cy="461665"/>
          </a:xfrm>
          <a:prstGeom prst="rect">
            <a:avLst/>
          </a:prstGeom>
          <a:noFill/>
        </p:spPr>
        <p:txBody>
          <a:bodyPr wrap="square" rtlCol="0">
            <a:spAutoFit/>
          </a:bodyPr>
          <a:lstStyle/>
          <a:p>
            <a:r>
              <a:rPr lang="en-US" dirty="0" smtClean="0"/>
              <a:t>Visual feature</a:t>
            </a:r>
            <a:endParaRPr lang="en-US" dirty="0"/>
          </a:p>
        </p:txBody>
      </p:sp>
      <p:sp>
        <p:nvSpPr>
          <p:cNvPr id="38" name="Right Arrow 37"/>
          <p:cNvSpPr/>
          <p:nvPr/>
        </p:nvSpPr>
        <p:spPr>
          <a:xfrm>
            <a:off x="2434639" y="5216978"/>
            <a:ext cx="838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9" name="Table 38"/>
          <p:cNvGraphicFramePr>
            <a:graphicFrameLocks noGrp="1"/>
          </p:cNvGraphicFramePr>
          <p:nvPr>
            <p:extLst>
              <p:ext uri="{D42A27DB-BD31-4B8C-83A1-F6EECF244321}">
                <p14:modId xmlns:p14="http://schemas.microsoft.com/office/powerpoint/2010/main" val="1489613878"/>
              </p:ext>
            </p:extLst>
          </p:nvPr>
        </p:nvGraphicFramePr>
        <p:xfrm>
          <a:off x="3598081" y="4884902"/>
          <a:ext cx="624840" cy="1188720"/>
        </p:xfrm>
        <a:graphic>
          <a:graphicData uri="http://schemas.openxmlformats.org/drawingml/2006/table">
            <a:tbl>
              <a:tblPr firstRow="1" bandRow="1">
                <a:tableStyleId>{5C22544A-7EE6-4342-B048-85BDC9FD1C3A}</a:tableStyleId>
              </a:tblPr>
              <a:tblGrid>
                <a:gridCol w="208280"/>
                <a:gridCol w="208280"/>
                <a:gridCol w="208280"/>
              </a:tblGrid>
              <a:tr h="141877">
                <a:tc>
                  <a:txBody>
                    <a:bodyPr/>
                    <a:lstStyle/>
                    <a:p>
                      <a:endParaRPr lang="en-US" dirty="0"/>
                    </a:p>
                  </a:txBody>
                  <a:tcPr>
                    <a:solidFill>
                      <a:srgbClr val="92D050"/>
                    </a:solidFill>
                  </a:tcPr>
                </a:tc>
                <a:tc>
                  <a:txBody>
                    <a:bodyPr/>
                    <a:lstStyle/>
                    <a:p>
                      <a:endParaRPr lang="en-US" dirty="0"/>
                    </a:p>
                  </a:txBody>
                  <a:tcPr>
                    <a:solidFill>
                      <a:srgbClr val="92D050"/>
                    </a:solidFill>
                  </a:tcPr>
                </a:tc>
                <a:tc>
                  <a:txBody>
                    <a:bodyPr/>
                    <a:lstStyle/>
                    <a:p>
                      <a:endParaRPr lang="en-US" dirty="0"/>
                    </a:p>
                  </a:txBody>
                  <a:tcPr>
                    <a:solidFill>
                      <a:srgbClr val="92D050"/>
                    </a:solidFill>
                  </a:tcPr>
                </a:tc>
              </a:tr>
              <a:tr h="141877">
                <a:tc>
                  <a:txBody>
                    <a:bodyPr/>
                    <a:lstStyle/>
                    <a:p>
                      <a:endParaRPr lang="en-US" dirty="0"/>
                    </a:p>
                  </a:txBody>
                  <a:tcPr>
                    <a:solidFill>
                      <a:srgbClr val="92D050"/>
                    </a:solidFill>
                  </a:tcPr>
                </a:tc>
                <a:tc>
                  <a:txBody>
                    <a:bodyPr/>
                    <a:lstStyle/>
                    <a:p>
                      <a:endParaRPr lang="en-US" dirty="0"/>
                    </a:p>
                  </a:txBody>
                  <a:tcPr>
                    <a:solidFill>
                      <a:srgbClr val="92D050"/>
                    </a:solidFill>
                  </a:tcPr>
                </a:tc>
                <a:tc>
                  <a:txBody>
                    <a:bodyPr/>
                    <a:lstStyle/>
                    <a:p>
                      <a:endParaRPr lang="en-US" dirty="0"/>
                    </a:p>
                  </a:txBody>
                  <a:tcPr>
                    <a:solidFill>
                      <a:srgbClr val="92D050"/>
                    </a:solidFill>
                  </a:tcPr>
                </a:tc>
              </a:tr>
              <a:tr h="141877">
                <a:tc>
                  <a:txBody>
                    <a:bodyPr/>
                    <a:lstStyle/>
                    <a:p>
                      <a:endParaRPr lang="en-US"/>
                    </a:p>
                  </a:txBody>
                  <a:tcPr>
                    <a:solidFill>
                      <a:srgbClr val="92D050"/>
                    </a:solidFill>
                  </a:tcPr>
                </a:tc>
                <a:tc>
                  <a:txBody>
                    <a:bodyPr/>
                    <a:lstStyle/>
                    <a:p>
                      <a:endParaRPr lang="en-US"/>
                    </a:p>
                  </a:txBody>
                  <a:tcPr>
                    <a:solidFill>
                      <a:srgbClr val="92D050"/>
                    </a:solidFill>
                  </a:tcPr>
                </a:tc>
                <a:tc>
                  <a:txBody>
                    <a:bodyPr/>
                    <a:lstStyle/>
                    <a:p>
                      <a:endParaRPr lang="en-US" dirty="0"/>
                    </a:p>
                  </a:txBody>
                  <a:tcPr>
                    <a:solidFill>
                      <a:srgbClr val="92D050"/>
                    </a:solidFill>
                  </a:tcPr>
                </a:tc>
              </a:tr>
              <a:tr h="141877">
                <a:tc>
                  <a:txBody>
                    <a:bodyPr/>
                    <a:lstStyle/>
                    <a:p>
                      <a:endParaRPr lang="en-US"/>
                    </a:p>
                  </a:txBody>
                  <a:tcPr>
                    <a:solidFill>
                      <a:srgbClr val="92D050"/>
                    </a:solidFill>
                  </a:tcPr>
                </a:tc>
                <a:tc>
                  <a:txBody>
                    <a:bodyPr/>
                    <a:lstStyle/>
                    <a:p>
                      <a:endParaRPr lang="en-US"/>
                    </a:p>
                  </a:txBody>
                  <a:tcPr>
                    <a:solidFill>
                      <a:srgbClr val="92D050"/>
                    </a:solidFill>
                  </a:tcPr>
                </a:tc>
                <a:tc>
                  <a:txBody>
                    <a:bodyPr/>
                    <a:lstStyle/>
                    <a:p>
                      <a:endParaRPr lang="en-US" dirty="0"/>
                    </a:p>
                  </a:txBody>
                  <a:tcPr>
                    <a:solidFill>
                      <a:srgbClr val="92D050"/>
                    </a:solidFill>
                  </a:tcPr>
                </a:tc>
              </a:tr>
            </a:tbl>
          </a:graphicData>
        </a:graphic>
      </p:graphicFrame>
      <p:sp>
        <p:nvSpPr>
          <p:cNvPr id="40" name="TextBox 39"/>
          <p:cNvSpPr txBox="1"/>
          <p:nvPr/>
        </p:nvSpPr>
        <p:spPr>
          <a:xfrm>
            <a:off x="3089973" y="5352900"/>
            <a:ext cx="553998" cy="699668"/>
          </a:xfrm>
          <a:prstGeom prst="rect">
            <a:avLst/>
          </a:prstGeom>
          <a:noFill/>
        </p:spPr>
        <p:txBody>
          <a:bodyPr vert="eaVert" wrap="square" rtlCol="0">
            <a:spAutoFit/>
          </a:bodyPr>
          <a:lstStyle/>
          <a:p>
            <a:r>
              <a:rPr lang="en-US" dirty="0" smtClean="0"/>
              <a:t>Data</a:t>
            </a:r>
            <a:endParaRPr lang="en-US" dirty="0"/>
          </a:p>
        </p:txBody>
      </p:sp>
      <p:sp>
        <p:nvSpPr>
          <p:cNvPr id="41" name="TextBox 40"/>
          <p:cNvSpPr txBox="1"/>
          <p:nvPr/>
        </p:nvSpPr>
        <p:spPr>
          <a:xfrm>
            <a:off x="3343569" y="6188490"/>
            <a:ext cx="2115047" cy="461665"/>
          </a:xfrm>
          <a:prstGeom prst="rect">
            <a:avLst/>
          </a:prstGeom>
          <a:noFill/>
        </p:spPr>
        <p:txBody>
          <a:bodyPr wrap="square" rtlCol="0">
            <a:spAutoFit/>
          </a:bodyPr>
          <a:lstStyle/>
          <a:p>
            <a:r>
              <a:rPr lang="en-US" dirty="0" smtClean="0"/>
              <a:t>Sentiment</a:t>
            </a:r>
            <a:endParaRPr lang="en-US" dirty="0"/>
          </a:p>
        </p:txBody>
      </p:sp>
      <p:graphicFrame>
        <p:nvGraphicFramePr>
          <p:cNvPr id="42" name="Table 41"/>
          <p:cNvGraphicFramePr>
            <a:graphicFrameLocks noGrp="1"/>
          </p:cNvGraphicFramePr>
          <p:nvPr>
            <p:extLst>
              <p:ext uri="{D42A27DB-BD31-4B8C-83A1-F6EECF244321}">
                <p14:modId xmlns:p14="http://schemas.microsoft.com/office/powerpoint/2010/main" val="2708726022"/>
              </p:ext>
            </p:extLst>
          </p:nvPr>
        </p:nvGraphicFramePr>
        <p:xfrm>
          <a:off x="5652651" y="5076008"/>
          <a:ext cx="1666240" cy="891540"/>
        </p:xfrm>
        <a:graphic>
          <a:graphicData uri="http://schemas.openxmlformats.org/drawingml/2006/table">
            <a:tbl>
              <a:tblPr firstRow="1" bandRow="1">
                <a:tableStyleId>{5C22544A-7EE6-4342-B048-85BDC9FD1C3A}</a:tableStyleId>
              </a:tblPr>
              <a:tblGrid>
                <a:gridCol w="208280"/>
                <a:gridCol w="208280"/>
                <a:gridCol w="208280"/>
                <a:gridCol w="208280"/>
                <a:gridCol w="208280"/>
                <a:gridCol w="208280"/>
                <a:gridCol w="208280"/>
                <a:gridCol w="208280"/>
              </a:tblGrid>
              <a:tr h="245475">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r>
              <a:tr h="245475">
                <a:tc>
                  <a:txBody>
                    <a:bodyPr/>
                    <a:lstStyle/>
                    <a:p>
                      <a:endParaRPr lang="en-US"/>
                    </a:p>
                  </a:txBody>
                  <a:tcPr>
                    <a:solidFill>
                      <a:srgbClr val="7030A0"/>
                    </a:solidFill>
                  </a:tcPr>
                </a:tc>
                <a:tc>
                  <a:txBody>
                    <a:bodyPr/>
                    <a:lstStyle/>
                    <a:p>
                      <a:endParaRPr lang="en-US"/>
                    </a:p>
                  </a:txBody>
                  <a:tcPr>
                    <a:solidFill>
                      <a:srgbClr val="7030A0"/>
                    </a:solidFill>
                  </a:tcPr>
                </a:tc>
                <a:tc>
                  <a:txBody>
                    <a:bodyPr/>
                    <a:lstStyle/>
                    <a:p>
                      <a:endParaRPr lang="en-US"/>
                    </a:p>
                  </a:txBody>
                  <a:tcPr>
                    <a:solidFill>
                      <a:srgbClr val="7030A0"/>
                    </a:solidFill>
                  </a:tcPr>
                </a:tc>
                <a:tc>
                  <a:txBody>
                    <a:bodyPr/>
                    <a:lstStyle/>
                    <a:p>
                      <a:endParaRPr lang="en-US"/>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r>
              <a:tr h="245475">
                <a:tc>
                  <a:txBody>
                    <a:bodyPr/>
                    <a:lstStyle/>
                    <a:p>
                      <a:endParaRPr lang="en-US"/>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c>
                  <a:txBody>
                    <a:bodyPr/>
                    <a:lstStyle/>
                    <a:p>
                      <a:endParaRPr lang="en-US" dirty="0"/>
                    </a:p>
                  </a:txBody>
                  <a:tcPr>
                    <a:solidFill>
                      <a:srgbClr val="7030A0"/>
                    </a:solidFill>
                  </a:tcPr>
                </a:tc>
              </a:tr>
            </a:tbl>
          </a:graphicData>
        </a:graphic>
      </p:graphicFrame>
      <p:sp>
        <p:nvSpPr>
          <p:cNvPr id="43" name="TextBox 42"/>
          <p:cNvSpPr txBox="1"/>
          <p:nvPr/>
        </p:nvSpPr>
        <p:spPr>
          <a:xfrm>
            <a:off x="5086106" y="4856233"/>
            <a:ext cx="553998" cy="1443948"/>
          </a:xfrm>
          <a:prstGeom prst="rect">
            <a:avLst/>
          </a:prstGeom>
          <a:noFill/>
        </p:spPr>
        <p:txBody>
          <a:bodyPr vert="eaVert" wrap="square" rtlCol="0">
            <a:spAutoFit/>
          </a:bodyPr>
          <a:lstStyle/>
          <a:p>
            <a:r>
              <a:rPr lang="en-US" dirty="0" smtClean="0"/>
              <a:t>Sentiment</a:t>
            </a:r>
            <a:endParaRPr lang="en-US" dirty="0"/>
          </a:p>
        </p:txBody>
      </p:sp>
      <p:sp>
        <p:nvSpPr>
          <p:cNvPr id="44" name="TextBox 43"/>
          <p:cNvSpPr txBox="1"/>
          <p:nvPr/>
        </p:nvSpPr>
        <p:spPr>
          <a:xfrm>
            <a:off x="5537191" y="6058234"/>
            <a:ext cx="2159009" cy="461665"/>
          </a:xfrm>
          <a:prstGeom prst="rect">
            <a:avLst/>
          </a:prstGeom>
          <a:noFill/>
        </p:spPr>
        <p:txBody>
          <a:bodyPr wrap="square" rtlCol="0">
            <a:spAutoFit/>
          </a:bodyPr>
          <a:lstStyle/>
          <a:p>
            <a:r>
              <a:rPr lang="en-US" dirty="0" smtClean="0"/>
              <a:t>Visual Feature</a:t>
            </a:r>
            <a:endParaRPr lang="en-US" dirty="0"/>
          </a:p>
        </p:txBody>
      </p:sp>
      <p:sp>
        <p:nvSpPr>
          <p:cNvPr id="45" name="Multiply 44"/>
          <p:cNvSpPr/>
          <p:nvPr/>
        </p:nvSpPr>
        <p:spPr>
          <a:xfrm>
            <a:off x="4531350" y="5273407"/>
            <a:ext cx="478448" cy="6096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009798" y="4335546"/>
            <a:ext cx="2838802" cy="11875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Correlation between </a:t>
            </a:r>
            <a:r>
              <a:rPr lang="en-US" dirty="0"/>
              <a:t>image and text</a:t>
            </a:r>
          </a:p>
        </p:txBody>
      </p:sp>
    </p:spTree>
    <p:extLst>
      <p:ext uri="{BB962C8B-B14F-4D97-AF65-F5344CB8AC3E}">
        <p14:creationId xmlns:p14="http://schemas.microsoft.com/office/powerpoint/2010/main" val="141933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5400" b="1" dirty="0" smtClean="0">
                <a:solidFill>
                  <a:srgbClr val="CC0000"/>
                </a:solidFill>
              </a:rPr>
              <a:t>The Framework USEA (you see)</a:t>
            </a:r>
            <a:endParaRPr lang="en-US" sz="5400" b="1" dirty="0">
              <a:solidFill>
                <a:srgbClr val="CC0000"/>
              </a:solidFill>
            </a:endParaRPr>
          </a:p>
        </p:txBody>
      </p:sp>
      <p:sp>
        <p:nvSpPr>
          <p:cNvPr id="14" name="Rounded Rectangle 13"/>
          <p:cNvSpPr/>
          <p:nvPr/>
        </p:nvSpPr>
        <p:spPr bwMode="auto">
          <a:xfrm>
            <a:off x="6298333" y="2359021"/>
            <a:ext cx="2438400" cy="1981200"/>
          </a:xfrm>
          <a:prstGeom prst="roundRect">
            <a:avLst/>
          </a:prstGeom>
          <a:noFill/>
          <a:ln w="57150" cap="flat" cmpd="sng" algn="ctr">
            <a:solidFill>
              <a:schemeClr val="accent5">
                <a:lumMod val="7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342900" marR="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800" dirty="0" smtClean="0"/>
              <a:t>Correctness analysis </a:t>
            </a:r>
          </a:p>
          <a:p>
            <a:pPr marL="342900" marR="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800" dirty="0" smtClean="0"/>
              <a:t>Convergence analysis</a:t>
            </a:r>
          </a:p>
          <a:p>
            <a:pPr marR="0" algn="l" defTabSz="914400" rtl="0" eaLnBrk="0" fontAlgn="base" latinLnBrk="0" hangingPunct="0">
              <a:lnSpc>
                <a:spcPct val="100000"/>
              </a:lnSpc>
              <a:spcBef>
                <a:spcPct val="0"/>
              </a:spcBef>
              <a:spcAft>
                <a:spcPct val="0"/>
              </a:spcAft>
              <a:buClrTx/>
              <a:buSzTx/>
              <a:tabLst/>
            </a:pPr>
            <a:r>
              <a:rPr lang="en-US" sz="1800" b="1" dirty="0" smtClean="0"/>
              <a:t>Theorem 1-4</a:t>
            </a:r>
            <a:endParaRPr lang="en-US" dirty="0" smtClean="0"/>
          </a:p>
        </p:txBody>
      </p:sp>
      <p:pic>
        <p:nvPicPr>
          <p:cNvPr id="3" name="Picture 2"/>
          <p:cNvPicPr>
            <a:picLocks noChangeAspect="1"/>
          </p:cNvPicPr>
          <p:nvPr/>
        </p:nvPicPr>
        <p:blipFill>
          <a:blip r:embed="rId3"/>
          <a:stretch>
            <a:fillRect/>
          </a:stretch>
        </p:blipFill>
        <p:spPr>
          <a:xfrm>
            <a:off x="216694" y="1364087"/>
            <a:ext cx="5067300" cy="2395679"/>
          </a:xfrm>
          <a:prstGeom prst="rect">
            <a:avLst/>
          </a:prstGeom>
        </p:spPr>
      </p:pic>
      <p:pic>
        <p:nvPicPr>
          <p:cNvPr id="60" name="Picture 59"/>
          <p:cNvPicPr>
            <a:picLocks noChangeAspect="1"/>
          </p:cNvPicPr>
          <p:nvPr/>
        </p:nvPicPr>
        <p:blipFill>
          <a:blip r:embed="rId4"/>
          <a:stretch>
            <a:fillRect/>
          </a:stretch>
        </p:blipFill>
        <p:spPr>
          <a:xfrm>
            <a:off x="628650" y="4011629"/>
            <a:ext cx="4478555" cy="2614922"/>
          </a:xfrm>
          <a:prstGeom prst="rect">
            <a:avLst/>
          </a:prstGeom>
        </p:spPr>
      </p:pic>
      <p:cxnSp>
        <p:nvCxnSpPr>
          <p:cNvPr id="62" name="Straight Arrow Connector 61"/>
          <p:cNvCxnSpPr/>
          <p:nvPr/>
        </p:nvCxnSpPr>
        <p:spPr>
          <a:xfrm flipH="1">
            <a:off x="1752600" y="1828800"/>
            <a:ext cx="2057400" cy="25146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H="1">
            <a:off x="3048000" y="1954229"/>
            <a:ext cx="1143000" cy="208437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a:off x="4695825" y="1864238"/>
            <a:ext cx="66675" cy="237692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flipH="1">
            <a:off x="1371600" y="1828800"/>
            <a:ext cx="228600" cy="336486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2383055" y="1828799"/>
            <a:ext cx="367289" cy="351726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2575961" y="1828799"/>
            <a:ext cx="1753151" cy="351726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299012" y="3837026"/>
            <a:ext cx="1205730" cy="3018069"/>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7" name="TextBox 76"/>
              <p:cNvSpPr txBox="1"/>
              <p:nvPr/>
            </p:nvSpPr>
            <p:spPr>
              <a:xfrm>
                <a:off x="3085871" y="6256804"/>
                <a:ext cx="1143000" cy="5847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200" b="1" i="1" smtClean="0">
                              <a:solidFill>
                                <a:schemeClr val="tx1">
                                  <a:lumMod val="85000"/>
                                  <a:lumOff val="15000"/>
                                </a:schemeClr>
                              </a:solidFill>
                              <a:latin typeface="Cambria Math" panose="02040503050406030204" pitchFamily="18" charset="0"/>
                            </a:rPr>
                          </m:ctrlPr>
                        </m:sSubPr>
                        <m:e>
                          <m:r>
                            <a:rPr lang="en-US" sz="3200" b="1" i="1" smtClean="0">
                              <a:solidFill>
                                <a:schemeClr val="tx1">
                                  <a:lumMod val="85000"/>
                                  <a:lumOff val="15000"/>
                                </a:schemeClr>
                              </a:solidFill>
                              <a:latin typeface="Cambria Math" panose="02040503050406030204" pitchFamily="18" charset="0"/>
                            </a:rPr>
                            <m:t>𝑼</m:t>
                          </m:r>
                        </m:e>
                        <m:sub>
                          <m:r>
                            <a:rPr lang="en-US" sz="3200" b="1" i="1" smtClean="0">
                              <a:solidFill>
                                <a:schemeClr val="tx1">
                                  <a:lumMod val="85000"/>
                                  <a:lumOff val="15000"/>
                                </a:schemeClr>
                              </a:solidFill>
                              <a:latin typeface="Cambria Math" panose="02040503050406030204" pitchFamily="18" charset="0"/>
                            </a:rPr>
                            <m:t>𝟎</m:t>
                          </m:r>
                        </m:sub>
                      </m:sSub>
                    </m:oMath>
                  </m:oMathPara>
                </a14:m>
                <a:endParaRPr lang="en-US" b="1" dirty="0"/>
              </a:p>
            </p:txBody>
          </p:sp>
        </mc:Choice>
        <mc:Fallback xmlns="">
          <p:sp>
            <p:nvSpPr>
              <p:cNvPr id="77" name="TextBox 76"/>
              <p:cNvSpPr txBox="1">
                <a:spLocks noRot="1" noChangeAspect="1" noMove="1" noResize="1" noEditPoints="1" noAdjustHandles="1" noChangeArrowheads="1" noChangeShapeType="1" noTextEdit="1"/>
              </p:cNvSpPr>
              <p:nvPr/>
            </p:nvSpPr>
            <p:spPr>
              <a:xfrm>
                <a:off x="3085871" y="6256804"/>
                <a:ext cx="1143000" cy="584775"/>
              </a:xfrm>
              <a:prstGeom prst="rect">
                <a:avLst/>
              </a:prstGeom>
              <a:blipFill rotWithShape="0">
                <a:blip r:embed="rId5"/>
                <a:stretch>
                  <a:fillRect/>
                </a:stretch>
              </a:blipFill>
            </p:spPr>
            <p:txBody>
              <a:bodyPr/>
              <a:lstStyle/>
              <a:p>
                <a:r>
                  <a:rPr lang="en-US">
                    <a:noFill/>
                  </a:rPr>
                  <a:t> </a:t>
                </a:r>
              </a:p>
            </p:txBody>
          </p:sp>
        </mc:Fallback>
      </mc:AlternateContent>
      <p:graphicFrame>
        <p:nvGraphicFramePr>
          <p:cNvPr id="79" name="Table 78"/>
          <p:cNvGraphicFramePr>
            <a:graphicFrameLocks noGrp="1"/>
          </p:cNvGraphicFramePr>
          <p:nvPr>
            <p:extLst>
              <p:ext uri="{D42A27DB-BD31-4B8C-83A1-F6EECF244321}">
                <p14:modId xmlns:p14="http://schemas.microsoft.com/office/powerpoint/2010/main" val="327865427"/>
              </p:ext>
            </p:extLst>
          </p:nvPr>
        </p:nvGraphicFramePr>
        <p:xfrm>
          <a:off x="4191000" y="2675768"/>
          <a:ext cx="1457960" cy="891540"/>
        </p:xfrm>
        <a:graphic>
          <a:graphicData uri="http://schemas.openxmlformats.org/drawingml/2006/table">
            <a:tbl>
              <a:tblPr firstRow="1" bandRow="1">
                <a:tableStyleId>{5C22544A-7EE6-4342-B048-85BDC9FD1C3A}</a:tableStyleId>
              </a:tblPr>
              <a:tblGrid>
                <a:gridCol w="208280"/>
                <a:gridCol w="208280"/>
                <a:gridCol w="208280"/>
                <a:gridCol w="208280"/>
                <a:gridCol w="208280"/>
                <a:gridCol w="208280"/>
                <a:gridCol w="208280"/>
              </a:tblGrid>
              <a:tr h="245475">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r>
              <a:tr h="245475">
                <a:tc>
                  <a:txBody>
                    <a:bodyPr/>
                    <a:lstStyle/>
                    <a:p>
                      <a:endParaRPr lang="en-US"/>
                    </a:p>
                  </a:txBody>
                  <a:tcPr>
                    <a:solidFill>
                      <a:srgbClr val="C00000"/>
                    </a:solidFill>
                  </a:tcPr>
                </a:tc>
                <a:tc>
                  <a:txBody>
                    <a:bodyPr/>
                    <a:lstStyle/>
                    <a:p>
                      <a:endParaRPr lang="en-US"/>
                    </a:p>
                  </a:txBody>
                  <a:tcPr>
                    <a:solidFill>
                      <a:srgbClr val="C00000"/>
                    </a:solidFill>
                  </a:tcPr>
                </a:tc>
                <a:tc>
                  <a:txBody>
                    <a:bodyPr/>
                    <a:lstStyle/>
                    <a:p>
                      <a:endParaRPr lang="en-US"/>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c>
                  <a:txBody>
                    <a:bodyPr/>
                    <a:lstStyle/>
                    <a:p>
                      <a:endParaRPr lang="en-US"/>
                    </a:p>
                  </a:txBody>
                  <a:tcPr>
                    <a:solidFill>
                      <a:srgbClr val="C00000"/>
                    </a:solidFill>
                  </a:tcPr>
                </a:tc>
              </a:tr>
              <a:tr h="245475">
                <a:tc>
                  <a:txBody>
                    <a:bodyPr/>
                    <a:lstStyle/>
                    <a:p>
                      <a:endParaRPr lang="en-US"/>
                    </a:p>
                  </a:txBody>
                  <a:tcPr>
                    <a:solidFill>
                      <a:srgbClr val="C00000"/>
                    </a:solidFill>
                  </a:tcPr>
                </a:tc>
                <a:tc>
                  <a:txBody>
                    <a:bodyPr/>
                    <a:lstStyle/>
                    <a:p>
                      <a:endParaRPr lang="en-US"/>
                    </a:p>
                  </a:txBody>
                  <a:tcPr>
                    <a:solidFill>
                      <a:srgbClr val="C00000"/>
                    </a:solidFill>
                  </a:tcPr>
                </a:tc>
                <a:tc>
                  <a:txBody>
                    <a:bodyPr/>
                    <a:lstStyle/>
                    <a:p>
                      <a:endParaRPr lang="en-US"/>
                    </a:p>
                  </a:txBody>
                  <a:tcPr>
                    <a:solidFill>
                      <a:srgbClr val="C00000"/>
                    </a:solidFill>
                  </a:tcPr>
                </a:tc>
                <a:tc>
                  <a:txBody>
                    <a:bodyPr/>
                    <a:lstStyle/>
                    <a:p>
                      <a:endParaRPr lang="en-US" dirty="0"/>
                    </a:p>
                  </a:txBody>
                  <a:tcPr>
                    <a:solidFill>
                      <a:srgbClr val="C00000"/>
                    </a:solidFill>
                  </a:tcPr>
                </a:tc>
                <a:tc>
                  <a:txBody>
                    <a:bodyPr/>
                    <a:lstStyle/>
                    <a:p>
                      <a:endParaRPr lang="en-US"/>
                    </a:p>
                  </a:txBody>
                  <a:tcPr>
                    <a:solidFill>
                      <a:srgbClr val="C00000"/>
                    </a:solidFill>
                  </a:tcPr>
                </a:tc>
                <a:tc>
                  <a:txBody>
                    <a:bodyPr/>
                    <a:lstStyle/>
                    <a:p>
                      <a:endParaRPr lang="en-US" dirty="0"/>
                    </a:p>
                  </a:txBody>
                  <a:tcPr>
                    <a:solidFill>
                      <a:srgbClr val="C00000"/>
                    </a:solidFill>
                  </a:tcPr>
                </a:tc>
                <a:tc>
                  <a:txBody>
                    <a:bodyPr/>
                    <a:lstStyle/>
                    <a:p>
                      <a:endParaRPr lang="en-US" dirty="0"/>
                    </a:p>
                  </a:txBody>
                  <a:tcPr>
                    <a:solidFill>
                      <a:srgbClr val="C00000"/>
                    </a:solidFill>
                  </a:tcPr>
                </a:tc>
              </a:tr>
            </a:tbl>
          </a:graphicData>
        </a:graphic>
      </p:graphicFrame>
      <p:cxnSp>
        <p:nvCxnSpPr>
          <p:cNvPr id="81" name="Straight Arrow Connector 80"/>
          <p:cNvCxnSpPr/>
          <p:nvPr/>
        </p:nvCxnSpPr>
        <p:spPr>
          <a:xfrm>
            <a:off x="2575961" y="2590800"/>
            <a:ext cx="1462639" cy="530738"/>
          </a:xfrm>
          <a:prstGeom prst="straightConnector1">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5267810" y="1489321"/>
            <a:ext cx="1835782" cy="1200329"/>
          </a:xfrm>
          <a:prstGeom prst="rect">
            <a:avLst/>
          </a:prstGeom>
          <a:noFill/>
        </p:spPr>
        <p:txBody>
          <a:bodyPr wrap="square" rtlCol="0">
            <a:spAutoFit/>
          </a:bodyPr>
          <a:lstStyle/>
          <a:p>
            <a:r>
              <a:rPr lang="en-US" dirty="0" smtClean="0"/>
              <a:t>Sentiment signal MPQA</a:t>
            </a:r>
            <a:endParaRPr lang="en-US" dirty="0"/>
          </a:p>
        </p:txBody>
      </p:sp>
      <p:pic>
        <p:nvPicPr>
          <p:cNvPr id="83" name="Picture 82"/>
          <p:cNvPicPr>
            <a:picLocks noChangeAspect="1"/>
          </p:cNvPicPr>
          <p:nvPr/>
        </p:nvPicPr>
        <p:blipFill>
          <a:blip r:embed="rId6"/>
          <a:stretch>
            <a:fillRect/>
          </a:stretch>
        </p:blipFill>
        <p:spPr>
          <a:xfrm>
            <a:off x="5665873" y="4413550"/>
            <a:ext cx="3193833" cy="2213001"/>
          </a:xfrm>
          <a:prstGeom prst="rect">
            <a:avLst/>
          </a:prstGeom>
        </p:spPr>
      </p:pic>
    </p:spTree>
    <p:extLst>
      <p:ext uri="{BB962C8B-B14F-4D97-AF65-F5344CB8AC3E}">
        <p14:creationId xmlns:p14="http://schemas.microsoft.com/office/powerpoint/2010/main" val="4268381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62"/>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65"/>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6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71"/>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72"/>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73"/>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76" grpId="0" animBg="1"/>
      <p:bldP spid="77" grpId="0"/>
      <p:bldP spid="8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sz="5400" b="1" dirty="0" smtClean="0">
                <a:solidFill>
                  <a:srgbClr val="990000"/>
                </a:solidFill>
              </a:rPr>
              <a:t>Outline</a:t>
            </a:r>
            <a:endParaRPr lang="en-US" sz="5400" b="1" dirty="0">
              <a:solidFill>
                <a:srgbClr val="990000"/>
              </a:solidFill>
            </a:endParaRPr>
          </a:p>
        </p:txBody>
      </p:sp>
      <p:sp>
        <p:nvSpPr>
          <p:cNvPr id="3" name="内容占位符 2"/>
          <p:cNvSpPr>
            <a:spLocks noGrp="1"/>
          </p:cNvSpPr>
          <p:nvPr>
            <p:ph idx="1"/>
          </p:nvPr>
        </p:nvSpPr>
        <p:spPr>
          <a:xfrm>
            <a:off x="778119" y="1626394"/>
            <a:ext cx="7772400" cy="4114800"/>
          </a:xfrm>
        </p:spPr>
        <p:txBody>
          <a:bodyPr>
            <a:normAutofit lnSpcReduction="10000"/>
          </a:bodyPr>
          <a:lstStyle/>
          <a:p>
            <a:r>
              <a:rPr lang="en-US" sz="2800" dirty="0" smtClean="0"/>
              <a:t>Motivation and Related Work</a:t>
            </a:r>
          </a:p>
          <a:p>
            <a:endParaRPr lang="en-US" sz="2800" dirty="0" smtClean="0"/>
          </a:p>
          <a:p>
            <a:r>
              <a:rPr lang="en-US" sz="2800" dirty="0" smtClean="0"/>
              <a:t>Visual Sentiment Analysis with Social Cues</a:t>
            </a:r>
          </a:p>
          <a:p>
            <a:endParaRPr lang="en-US" sz="2800" dirty="0" smtClean="0"/>
          </a:p>
          <a:p>
            <a:r>
              <a:rPr lang="en-US" sz="2800" dirty="0" smtClean="0">
                <a:solidFill>
                  <a:srgbClr val="FF0000"/>
                </a:solidFill>
              </a:rPr>
              <a:t>Experiments and Evaluation</a:t>
            </a:r>
          </a:p>
          <a:p>
            <a:pPr lvl="2">
              <a:buFont typeface="Wingdings" panose="05000000000000000000" pitchFamily="2" charset="2"/>
              <a:buChar char="Ø"/>
            </a:pPr>
            <a:r>
              <a:rPr lang="en-US" sz="2200" dirty="0" smtClean="0">
                <a:solidFill>
                  <a:srgbClr val="FF0000"/>
                </a:solidFill>
              </a:rPr>
              <a:t>  Experiment setting</a:t>
            </a:r>
          </a:p>
          <a:p>
            <a:pPr lvl="2">
              <a:buFont typeface="Wingdings" panose="05000000000000000000" pitchFamily="2" charset="2"/>
              <a:buChar char="Ø"/>
            </a:pPr>
            <a:r>
              <a:rPr lang="en-US" sz="2200" dirty="0">
                <a:solidFill>
                  <a:srgbClr val="FF0000"/>
                </a:solidFill>
              </a:rPr>
              <a:t> </a:t>
            </a:r>
            <a:r>
              <a:rPr lang="en-US" sz="2200" dirty="0" smtClean="0">
                <a:solidFill>
                  <a:srgbClr val="FF0000"/>
                </a:solidFill>
              </a:rPr>
              <a:t> External comparison</a:t>
            </a:r>
          </a:p>
          <a:p>
            <a:pPr lvl="2">
              <a:buFont typeface="Wingdings" panose="05000000000000000000" pitchFamily="2" charset="2"/>
              <a:buChar char="Ø"/>
            </a:pPr>
            <a:r>
              <a:rPr lang="en-US" sz="2200" dirty="0">
                <a:solidFill>
                  <a:srgbClr val="FF0000"/>
                </a:solidFill>
              </a:rPr>
              <a:t> </a:t>
            </a:r>
            <a:r>
              <a:rPr lang="en-US" sz="2200" dirty="0" smtClean="0">
                <a:solidFill>
                  <a:srgbClr val="FF0000"/>
                </a:solidFill>
              </a:rPr>
              <a:t> Internal comparison</a:t>
            </a:r>
          </a:p>
          <a:p>
            <a:pPr lvl="2">
              <a:buFont typeface="Wingdings" panose="05000000000000000000" pitchFamily="2" charset="2"/>
              <a:buChar char="Ø"/>
            </a:pPr>
            <a:endParaRPr lang="en-US" sz="2200" dirty="0" smtClean="0"/>
          </a:p>
          <a:p>
            <a:r>
              <a:rPr lang="en-US" sz="2800" dirty="0" smtClean="0"/>
              <a:t>Conclusion and Future Work</a:t>
            </a:r>
          </a:p>
        </p:txBody>
      </p:sp>
      <p:pic>
        <p:nvPicPr>
          <p:cNvPr id="5" name="Picture 4" descr="Thumbs-up-icon.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4159" y="3417095"/>
            <a:ext cx="591828" cy="53339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1924218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5400" b="1" dirty="0" smtClean="0">
                <a:solidFill>
                  <a:srgbClr val="990033"/>
                </a:solidFill>
              </a:rPr>
              <a:t> Experimental Setting</a:t>
            </a:r>
            <a:endParaRPr lang="en-US" sz="5400" b="1" dirty="0">
              <a:solidFill>
                <a:srgbClr val="990033"/>
              </a:solidFill>
            </a:endParaRPr>
          </a:p>
        </p:txBody>
      </p:sp>
      <p:sp>
        <p:nvSpPr>
          <p:cNvPr id="3" name="Content Placeholder 2"/>
          <p:cNvSpPr>
            <a:spLocks noGrp="1"/>
          </p:cNvSpPr>
          <p:nvPr>
            <p:ph idx="1"/>
          </p:nvPr>
        </p:nvSpPr>
        <p:spPr/>
        <p:txBody>
          <a:bodyPr>
            <a:normAutofit/>
          </a:bodyPr>
          <a:lstStyle/>
          <a:p>
            <a:r>
              <a:rPr lang="en-US" sz="4400" dirty="0" smtClean="0"/>
              <a:t>Dataset</a:t>
            </a:r>
          </a:p>
          <a:p>
            <a:pPr lvl="2">
              <a:buFont typeface="Wingdings" panose="05000000000000000000" pitchFamily="2" charset="2"/>
              <a:buChar char="Ø"/>
            </a:pPr>
            <a:r>
              <a:rPr lang="en-US" sz="2800" dirty="0" smtClean="0"/>
              <a:t> 20000 Flickr  -&gt;  manually label</a:t>
            </a:r>
          </a:p>
          <a:p>
            <a:pPr lvl="2">
              <a:buFont typeface="Wingdings" panose="05000000000000000000" pitchFamily="2" charset="2"/>
              <a:buChar char="Ø"/>
            </a:pPr>
            <a:r>
              <a:rPr lang="en-US" sz="2800" dirty="0" smtClean="0"/>
              <a:t> ~100K  Flickr -&gt;  tag labeled</a:t>
            </a:r>
          </a:p>
          <a:p>
            <a:pPr lvl="2">
              <a:buFont typeface="Wingdings" panose="05000000000000000000" pitchFamily="2" charset="2"/>
              <a:buChar char="Ø"/>
            </a:pPr>
            <a:r>
              <a:rPr lang="en-US" sz="2800" dirty="0"/>
              <a:t> </a:t>
            </a:r>
            <a:r>
              <a:rPr lang="en-US" sz="2800" dirty="0" smtClean="0"/>
              <a:t>~130k  Instagram -&gt; tag labeled</a:t>
            </a:r>
            <a:endParaRPr lang="en-US" sz="2800" dirty="0"/>
          </a:p>
          <a:p>
            <a:r>
              <a:rPr lang="en-US" sz="4400" dirty="0" smtClean="0"/>
              <a:t>Comparison</a:t>
            </a:r>
            <a:r>
              <a:rPr lang="en-US" sz="3400" dirty="0"/>
              <a:t> </a:t>
            </a:r>
            <a:endParaRPr lang="en-US" sz="3400" dirty="0" smtClean="0"/>
          </a:p>
          <a:p>
            <a:pPr lvl="2">
              <a:buFont typeface="Wingdings" panose="05000000000000000000" pitchFamily="2" charset="2"/>
              <a:buChar char="Ø"/>
            </a:pPr>
            <a:r>
              <a:rPr lang="en-US" sz="2800" dirty="0" smtClean="0"/>
              <a:t>Sentiment prediction</a:t>
            </a:r>
          </a:p>
          <a:p>
            <a:pPr lvl="2">
              <a:buFont typeface="Wingdings" panose="05000000000000000000" pitchFamily="2" charset="2"/>
              <a:buChar char="Ø"/>
            </a:pPr>
            <a:r>
              <a:rPr lang="en-US" sz="2800" dirty="0" smtClean="0"/>
              <a:t>Parameter Analysis</a:t>
            </a:r>
            <a:endParaRPr lang="en-US" sz="3400" dirty="0"/>
          </a:p>
        </p:txBody>
      </p:sp>
    </p:spTree>
    <p:extLst>
      <p:ext uri="{BB962C8B-B14F-4D97-AF65-F5344CB8AC3E}">
        <p14:creationId xmlns:p14="http://schemas.microsoft.com/office/powerpoint/2010/main" val="41251924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28600" y="1642493"/>
            <a:ext cx="9750685" cy="2881469"/>
          </a:xfrm>
          <a:prstGeom prst="rect">
            <a:avLst/>
          </a:prstGeom>
        </p:spPr>
      </p:pic>
      <p:sp>
        <p:nvSpPr>
          <p:cNvPr id="2" name="Title 1"/>
          <p:cNvSpPr>
            <a:spLocks noGrp="1"/>
          </p:cNvSpPr>
          <p:nvPr>
            <p:ph type="title"/>
          </p:nvPr>
        </p:nvSpPr>
        <p:spPr>
          <a:xfrm>
            <a:off x="609600" y="25055"/>
            <a:ext cx="7886700" cy="1325563"/>
          </a:xfrm>
        </p:spPr>
        <p:txBody>
          <a:bodyPr>
            <a:normAutofit fontScale="90000"/>
          </a:bodyPr>
          <a:lstStyle/>
          <a:p>
            <a:pPr algn="ctr"/>
            <a:r>
              <a:rPr lang="en-US" sz="5400" b="1" dirty="0" smtClean="0">
                <a:solidFill>
                  <a:srgbClr val="CC0000"/>
                </a:solidFill>
              </a:rPr>
              <a:t>Comparing USEA to Text-based and Image-Based Approaches</a:t>
            </a:r>
            <a:endParaRPr lang="en-US" sz="5400" b="1" dirty="0">
              <a:solidFill>
                <a:srgbClr val="CC0000"/>
              </a:solidFill>
            </a:endParaRPr>
          </a:p>
        </p:txBody>
      </p:sp>
      <p:sp>
        <p:nvSpPr>
          <p:cNvPr id="3" name="Oval 2"/>
          <p:cNvSpPr/>
          <p:nvPr/>
        </p:nvSpPr>
        <p:spPr>
          <a:xfrm>
            <a:off x="930801" y="2609467"/>
            <a:ext cx="1244112" cy="304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4" name="Rectangle 3"/>
          <p:cNvSpPr/>
          <p:nvPr/>
        </p:nvSpPr>
        <p:spPr>
          <a:xfrm>
            <a:off x="367965" y="5613497"/>
            <a:ext cx="16002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Text based </a:t>
            </a:r>
            <a:endParaRPr lang="en-US" dirty="0"/>
          </a:p>
        </p:txBody>
      </p:sp>
      <p:sp>
        <p:nvSpPr>
          <p:cNvPr id="8" name="Oval 7"/>
          <p:cNvSpPr/>
          <p:nvPr/>
        </p:nvSpPr>
        <p:spPr>
          <a:xfrm>
            <a:off x="680942" y="2929507"/>
            <a:ext cx="1702777" cy="493588"/>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0" name="Rectangle 9"/>
          <p:cNvSpPr/>
          <p:nvPr/>
        </p:nvSpPr>
        <p:spPr>
          <a:xfrm>
            <a:off x="3384817" y="5583017"/>
            <a:ext cx="16002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 based </a:t>
            </a:r>
            <a:endParaRPr lang="en-US" dirty="0"/>
          </a:p>
        </p:txBody>
      </p:sp>
      <p:sp>
        <p:nvSpPr>
          <p:cNvPr id="11" name="Oval 10"/>
          <p:cNvSpPr/>
          <p:nvPr/>
        </p:nvSpPr>
        <p:spPr>
          <a:xfrm>
            <a:off x="680942" y="3425256"/>
            <a:ext cx="1929179" cy="622678"/>
          </a:xfrm>
          <a:prstGeom prst="ellipse">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2" name="Rectangle 11"/>
          <p:cNvSpPr/>
          <p:nvPr/>
        </p:nvSpPr>
        <p:spPr>
          <a:xfrm>
            <a:off x="6304816" y="5613497"/>
            <a:ext cx="16002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a:t>
            </a:r>
          </a:p>
          <a:p>
            <a:pPr algn="ctr"/>
            <a:r>
              <a:rPr lang="en-US" dirty="0" smtClean="0"/>
              <a:t>approach</a:t>
            </a:r>
            <a:endParaRPr lang="en-US" dirty="0"/>
          </a:p>
        </p:txBody>
      </p:sp>
      <p:sp>
        <p:nvSpPr>
          <p:cNvPr id="9" name="Curved Down Arrow 8"/>
          <p:cNvSpPr/>
          <p:nvPr/>
        </p:nvSpPr>
        <p:spPr>
          <a:xfrm rot="16047960">
            <a:off x="-1032028" y="3557418"/>
            <a:ext cx="3235134" cy="961925"/>
          </a:xfrm>
          <a:prstGeom prst="curvedDownArrow">
            <a:avLst>
              <a:gd name="adj1" fmla="val 0"/>
              <a:gd name="adj2" fmla="val 500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7" name="Straight Arrow Connector 16"/>
          <p:cNvCxnSpPr/>
          <p:nvPr/>
        </p:nvCxnSpPr>
        <p:spPr>
          <a:xfrm flipH="1" flipV="1">
            <a:off x="2426991" y="3176302"/>
            <a:ext cx="1757926" cy="240671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1" idx="5"/>
          </p:cNvCxnSpPr>
          <p:nvPr/>
        </p:nvCxnSpPr>
        <p:spPr>
          <a:xfrm flipH="1" flipV="1">
            <a:off x="2327599" y="3956745"/>
            <a:ext cx="4225601" cy="1453455"/>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4098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 grpId="0" animBg="1"/>
      <p:bldP spid="10" grpId="0" animBg="1"/>
      <p:bldP spid="11" grpId="0" animBg="1"/>
      <p:bldP spid="12"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smtClean="0"/>
              <a:t> </a:t>
            </a:r>
            <a:r>
              <a:rPr lang="en-US" sz="4900" b="1" dirty="0">
                <a:solidFill>
                  <a:srgbClr val="CC0000"/>
                </a:solidFill>
              </a:rPr>
              <a:t>Parameter Analysis</a:t>
            </a:r>
          </a:p>
        </p:txBody>
      </p:sp>
      <p:pic>
        <p:nvPicPr>
          <p:cNvPr id="7" name="Picture 6"/>
          <p:cNvPicPr>
            <a:picLocks noChangeAspect="1"/>
          </p:cNvPicPr>
          <p:nvPr/>
        </p:nvPicPr>
        <p:blipFill>
          <a:blip r:embed="rId3"/>
          <a:stretch>
            <a:fillRect/>
          </a:stretch>
        </p:blipFill>
        <p:spPr>
          <a:xfrm>
            <a:off x="2316480" y="1518285"/>
            <a:ext cx="4895850" cy="2676525"/>
          </a:xfrm>
          <a:prstGeom prst="rect">
            <a:avLst/>
          </a:prstGeom>
        </p:spPr>
      </p:pic>
      <p:pic>
        <p:nvPicPr>
          <p:cNvPr id="8" name="Picture 7"/>
          <p:cNvPicPr>
            <a:picLocks noChangeAspect="1"/>
          </p:cNvPicPr>
          <p:nvPr/>
        </p:nvPicPr>
        <p:blipFill>
          <a:blip r:embed="rId4"/>
          <a:stretch>
            <a:fillRect/>
          </a:stretch>
        </p:blipFill>
        <p:spPr>
          <a:xfrm>
            <a:off x="2009775" y="4210050"/>
            <a:ext cx="5124450" cy="2647950"/>
          </a:xfrm>
          <a:prstGeom prst="rect">
            <a:avLst/>
          </a:prstGeom>
        </p:spPr>
      </p:pic>
    </p:spTree>
    <p:extLst>
      <p:ext uri="{BB962C8B-B14F-4D97-AF65-F5344CB8AC3E}">
        <p14:creationId xmlns:p14="http://schemas.microsoft.com/office/powerpoint/2010/main" val="2853142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0"/>
            <a:ext cx="7886700" cy="1325563"/>
          </a:xfrm>
        </p:spPr>
        <p:txBody>
          <a:bodyPr>
            <a:noAutofit/>
          </a:bodyPr>
          <a:lstStyle/>
          <a:p>
            <a:pPr algn="ctr"/>
            <a:r>
              <a:rPr lang="en-US" sz="4400" b="1" dirty="0" smtClean="0">
                <a:solidFill>
                  <a:srgbClr val="CC0000"/>
                </a:solidFill>
              </a:rPr>
              <a:t>Conclusion and Future Work</a:t>
            </a:r>
            <a:endParaRPr lang="en-US" sz="4400" b="1" dirty="0">
              <a:solidFill>
                <a:srgbClr val="CC0000"/>
              </a:solidFill>
            </a:endParaRPr>
          </a:p>
        </p:txBody>
      </p:sp>
      <p:sp>
        <p:nvSpPr>
          <p:cNvPr id="3" name="Content Placeholder 2"/>
          <p:cNvSpPr>
            <a:spLocks noGrp="1"/>
          </p:cNvSpPr>
          <p:nvPr>
            <p:ph idx="1"/>
          </p:nvPr>
        </p:nvSpPr>
        <p:spPr>
          <a:xfrm>
            <a:off x="541020" y="838200"/>
            <a:ext cx="8001000" cy="5181600"/>
          </a:xfrm>
        </p:spPr>
        <p:txBody>
          <a:bodyPr>
            <a:normAutofit fontScale="25000" lnSpcReduction="20000"/>
          </a:bodyPr>
          <a:lstStyle/>
          <a:p>
            <a:pPr marL="0" indent="0">
              <a:buNone/>
            </a:pPr>
            <a:endParaRPr lang="en-US" sz="9600" dirty="0" smtClean="0"/>
          </a:p>
          <a:p>
            <a:pPr algn="just"/>
            <a:r>
              <a:rPr lang="en-US" sz="9600" dirty="0"/>
              <a:t>We formally define the problem of sentiment analysis </a:t>
            </a:r>
            <a:r>
              <a:rPr lang="en-US" sz="9600" dirty="0" smtClean="0"/>
              <a:t>in unsupervised fashion as far as we know there is no existing work.</a:t>
            </a:r>
          </a:p>
          <a:p>
            <a:pPr algn="just"/>
            <a:endParaRPr lang="en-US" sz="9600" dirty="0" smtClean="0"/>
          </a:p>
          <a:p>
            <a:pPr algn="just"/>
            <a:r>
              <a:rPr lang="en-US" sz="9600" dirty="0" smtClean="0"/>
              <a:t>By leveraging the cross modality information, we bridging the affective gaps for social media images.</a:t>
            </a:r>
          </a:p>
          <a:p>
            <a:pPr algn="just"/>
            <a:endParaRPr lang="en-US" sz="9600" dirty="0" smtClean="0"/>
          </a:p>
          <a:p>
            <a:pPr algn="just"/>
            <a:r>
              <a:rPr lang="en-US" sz="9600" dirty="0" smtClean="0"/>
              <a:t>We proposed matrix factorization framework to model the heterogeneous feature spaces. </a:t>
            </a:r>
            <a:endParaRPr lang="en-US" sz="9600" dirty="0"/>
          </a:p>
          <a:p>
            <a:pPr algn="just"/>
            <a:endParaRPr lang="en-US" sz="9600" dirty="0" smtClean="0"/>
          </a:p>
          <a:p>
            <a:pPr algn="just"/>
            <a:r>
              <a:rPr lang="en-US" sz="9600" dirty="0" smtClean="0"/>
              <a:t>Social Cues likes contextual information,  spatial-temporal patterns could be potentially useful to measure the sentiment in future exploration.</a:t>
            </a:r>
          </a:p>
          <a:p>
            <a:pPr marL="0" indent="0" algn="just">
              <a:buNone/>
            </a:pPr>
            <a:endParaRPr lang="en-US" sz="9600" dirty="0" smtClean="0"/>
          </a:p>
          <a:p>
            <a:pPr algn="just"/>
            <a:r>
              <a:rPr lang="en-US" sz="9600" dirty="0" smtClean="0"/>
              <a:t>We can further explore how sentiments diffuse in the social network and how people's sentiments correlate with internal (their friends) and external (public events) factors.</a:t>
            </a:r>
          </a:p>
          <a:p>
            <a:pPr algn="just"/>
            <a:endParaRPr lang="en-US" sz="2400" dirty="0" smtClean="0"/>
          </a:p>
          <a:p>
            <a:pPr algn="just"/>
            <a:endParaRPr lang="en-US" sz="2400" dirty="0"/>
          </a:p>
          <a:p>
            <a:pPr algn="just"/>
            <a:endParaRPr lang="en-US" dirty="0"/>
          </a:p>
        </p:txBody>
      </p:sp>
    </p:spTree>
    <p:extLst>
      <p:ext uri="{BB962C8B-B14F-4D97-AF65-F5344CB8AC3E}">
        <p14:creationId xmlns:p14="http://schemas.microsoft.com/office/powerpoint/2010/main" val="2183556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 calcmode="lin" valueType="num">
                                      <p:cBhvr additive="base">
                                        <p:cTn id="1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anim calcmode="lin" valueType="num">
                                      <p:cBhvr additive="base">
                                        <p:cTn id="2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967"/>
            <a:ext cx="7772400" cy="1143000"/>
          </a:xfrm>
        </p:spPr>
        <p:txBody>
          <a:bodyPr>
            <a:normAutofit/>
          </a:bodyPr>
          <a:lstStyle/>
          <a:p>
            <a:pPr algn="ctr"/>
            <a:r>
              <a:rPr lang="en-US" sz="5400" b="1" dirty="0" smtClean="0">
                <a:solidFill>
                  <a:srgbClr val="C00000"/>
                </a:solidFill>
              </a:rPr>
              <a:t>Motivation</a:t>
            </a:r>
            <a:endParaRPr lang="en-US" sz="5400" b="1" dirty="0">
              <a:solidFill>
                <a:srgbClr val="C00000"/>
              </a:solidFill>
            </a:endParaRPr>
          </a:p>
        </p:txBody>
      </p:sp>
      <p:pic>
        <p:nvPicPr>
          <p:cNvPr id="7" name="Content Placeholder 3" descr="twoplot_consconf2_k=15.png"/>
          <p:cNvPicPr>
            <a:picLocks noGrp="1" noChangeAspect="1"/>
          </p:cNvPicPr>
          <p:nvPr>
            <p:ph idx="1"/>
          </p:nvPr>
        </p:nvPicPr>
        <p:blipFill>
          <a:blip r:embed="rId3"/>
          <a:stretch>
            <a:fillRect/>
          </a:stretch>
        </p:blipFill>
        <p:spPr>
          <a:xfrm>
            <a:off x="4019737" y="3452381"/>
            <a:ext cx="5124263" cy="2882399"/>
          </a:xfrm>
        </p:spPr>
      </p:pic>
      <p:pic>
        <p:nvPicPr>
          <p:cNvPr id="3074" name="Picture 2" descr="http://www.voziq.com/wp-content/uploads/retailers_social_media_marketing2_2012060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075" y="2180158"/>
            <a:ext cx="2763925" cy="2257425"/>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ight Arrow 3"/>
          <p:cNvSpPr/>
          <p:nvPr/>
        </p:nvSpPr>
        <p:spPr bwMode="auto">
          <a:xfrm>
            <a:off x="3180223" y="2993832"/>
            <a:ext cx="839514" cy="676275"/>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a:endParaRPr>
          </a:p>
        </p:txBody>
      </p:sp>
      <p:sp>
        <p:nvSpPr>
          <p:cNvPr id="8" name="TextBox 7"/>
          <p:cNvSpPr txBox="1"/>
          <p:nvPr/>
        </p:nvSpPr>
        <p:spPr>
          <a:xfrm>
            <a:off x="1828800" y="6334780"/>
            <a:ext cx="7315200" cy="523220"/>
          </a:xfrm>
          <a:prstGeom prst="rect">
            <a:avLst/>
          </a:prstGeom>
          <a:noFill/>
        </p:spPr>
        <p:txBody>
          <a:bodyPr wrap="square" rtlCol="0">
            <a:spAutoFit/>
          </a:bodyPr>
          <a:lstStyle/>
          <a:p>
            <a:r>
              <a:rPr lang="en-US" sz="1400" dirty="0"/>
              <a:t>Brendan O'Connor, </a:t>
            </a:r>
            <a:r>
              <a:rPr lang="en-US" sz="1400" dirty="0" smtClean="0"/>
              <a:t>et al. </a:t>
            </a:r>
            <a:r>
              <a:rPr lang="en-US" sz="1400" dirty="0" smtClean="0">
                <a:latin typeface="+mn-lt"/>
              </a:rPr>
              <a:t>From </a:t>
            </a:r>
            <a:r>
              <a:rPr lang="en-US" sz="1400" dirty="0">
                <a:latin typeface="+mn-lt"/>
              </a:rPr>
              <a:t>Tweets to Polls: Linking Text Sentiment to Public Opinion Time </a:t>
            </a:r>
            <a:r>
              <a:rPr lang="en-US" sz="1400" dirty="0" smtClean="0">
                <a:latin typeface="+mn-lt"/>
              </a:rPr>
              <a:t>Series.  In </a:t>
            </a:r>
            <a:r>
              <a:rPr lang="en-US" sz="1400" dirty="0">
                <a:latin typeface="+mn-lt"/>
              </a:rPr>
              <a:t>ICWSM-2010</a:t>
            </a:r>
          </a:p>
        </p:txBody>
      </p:sp>
      <p:pic>
        <p:nvPicPr>
          <p:cNvPr id="3" name="Picture 2"/>
          <p:cNvPicPr>
            <a:picLocks noChangeAspect="1"/>
          </p:cNvPicPr>
          <p:nvPr/>
        </p:nvPicPr>
        <p:blipFill>
          <a:blip r:embed="rId5"/>
          <a:stretch>
            <a:fillRect/>
          </a:stretch>
        </p:blipFill>
        <p:spPr>
          <a:xfrm>
            <a:off x="4091270" y="897554"/>
            <a:ext cx="4981196" cy="2314003"/>
          </a:xfrm>
          <a:prstGeom prst="rect">
            <a:avLst/>
          </a:prstGeom>
        </p:spPr>
      </p:pic>
    </p:spTree>
    <p:extLst>
      <p:ext uri="{BB962C8B-B14F-4D97-AF65-F5344CB8AC3E}">
        <p14:creationId xmlns:p14="http://schemas.microsoft.com/office/powerpoint/2010/main" val="41026141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5400" b="1" dirty="0" smtClean="0">
                <a:solidFill>
                  <a:srgbClr val="C00000"/>
                </a:solidFill>
              </a:rPr>
              <a:t>Why Sentiment Analysis for Social Media Images ?</a:t>
            </a:r>
            <a:endParaRPr lang="en-US" sz="5400" b="1" dirty="0">
              <a:solidFill>
                <a:srgbClr val="C00000"/>
              </a:solidFill>
            </a:endParaRPr>
          </a:p>
        </p:txBody>
      </p:sp>
      <p:sp>
        <p:nvSpPr>
          <p:cNvPr id="4" name="AutoShape 4" descr="data:image/jpeg;base64,/9j/4AAQSkZJRgABAQAAAQABAAD/2wCEAAkGBxQTEhUUExQWFhQXGBgaGBgYGBoYHBgXFxwYGBoYFxgYHiggGBslHRoXIjEiJSkrLi4uGB8zODMsNygtLisBCgoKDg0OGxAQGysmHiUtLC0xLCwvNiwsLS0sKy8tKywsLCs3LSw3LCwrNCwsLDc0LCwsLCwwLCwsLCwsLCwsLP/AABEIALcBFAMBIgACEQEDEQH/xAAbAAACAwEBAQAAAAAAAAAAAAACAwABBAUGB//EAD0QAAECBAQDBgUDAgYCAwEAAAECEQADITEEEkFRBWFxEyIygZHwBkKhscFS0eFi8RQjcoKSshUzB3OiJP/EABgBAQEBAQEAAAAAAAAAAAAAAAABAgME/8QALhEAAgIABQEHBAIDAQAAAAAAAAECEQMSITFBURMiYXGRobEE4fDxMoEjwdEU/9oADAMBAAIRAxEAPwD0og0xQEcyfOVPJlylNLFJk0f9JehO50j0SkkcUrOgnvn+gH/kR+I0QuTLCQEgMAAB0EOAji3Z0SogEXFQQEQpSlABzQRzMTiAstWmnkaneCx+LFA9HDNqQf3H0h2AwznOR/MAHw/BhAdulLfzDpqn6CDmq0HvlCR+On7QBD7b+0ET7MD6H31MElXpr7aALAFjFfXrBKNooitPf0gCTBUPFsOnr6xEka199Yoi/wBPbQBSenvyiz79mLHv+zwJJdwNfekAQ/jSDkpq8Aaann7Jh8sMIAXPVpAk2b36wKz79tFH2YAJ/f8AaIft7u8V19+sV79tEAQtEJ8296mKO3vpWKSNvfpAFhVtuX8QK6bMfy+56RR9+zE97/bpAFE16N7oIpWvT3rEPP8AFz1O0CTz6N1qKCABKdfX+GEaWcRmmH0I9i8axFB5vEYdCmdLDLVqNo1ev0jpcPSAks/iN/K1LRhUgEh3ew5M3hNwz/Q7U24ACvNi7NpbqPzzgDSYkQxcUGfEKMxRlJLAeNQ2/SOe/KNeHkJQkJQAEiwAYfSKkoCQw8+Z3MMSYN27IlQcSAhiREKWIwcQxKnyId2JJ6fL5w3H4nIGHiLt10HUxgkS1qOWouK6g1cgH10JMAVw3CqWvMpiQ1dGaw59OcdxRyhh5CIhGUe3P8xz+I8TRKTmmHkAHzFV8qEM6lNpFSbdIbCxiZuf/wBKsoJBJIBYWUMwZT7PrXaCOPapRM8kZv8AoawzhmMTOkomSwcqg6XAfzAN4mM4jKkqCZk6WhRDgKWxazsrT9o6VrWUz42I/wDNSQWKik7KRMT/ANk3jUnGS6EKDen3AhqChaQRlUCNClQI3cNCzgEABk5eacyCepSa+cR5OjHeFr4rJF5qA51U3pUxc/HJQkKvnoMrF6Em4GgJ/eEzODgrK86u+MqkkpIUkcyAoG9X9Y5OKnGVNUtSSQkFKEpl1PhLsghybJ6GoeOkMOEn3TEpyjudzA48TSpKQRlIdxStQygS8aWpX36iMYwi7iYQ+iq/9yYNSJ9SMhPNx/0jm4pvQ0m0tTUin49vEmG3O+32MYUT57d+Qn/bOBp0mIDesNGKJcmXMSzmyVW/+tZP0iODX7NZkapaXI9/aGTTT3+xjBK4ogBCluhMwgJUohi4zBw5KXAMNVjZayyZktTbLQr6O8RwkuApJhN5fT9oIAln/f1vFFJG/wD+m+j1iLbNUPyp6VA5exGSkXTrpp9aekCFWo/qfyYtU5KBmUcqdzQOSwFyHdhGXDcTlTSUJJz1NQU0DEsVAAs6S3MbxVFtWkS1sa0DzPuthAKFx706wQpatxb9jEmINzYVe/XSkZKAlO1/Tz00eLI8xuHP7xGqfO30ZjsNoEJJFff/ACEAUoNfT3S3OBmI5V+2vODzuSR1byFKH784TMU99d/2Un8xQUadOf7UjYk0EZh8zM1La2tlPWHyx3R093rAHnMeoglgKEuUlmrS7u4f2I28KmOSGIoH2B2Y219ImInEKVlFc1NPCz01FbjfR3isIe+ndlBRa58jah+kAdExIkSALRDRApENSIoIlMBicSmWHPlbZ9bQxSgA5LAXJjy/EsdNWsmXVDkB3ASE3JHN3c6MIgNcme91ZqgOQKk1sBqSG6NHcweHyity1tqnzNTWnSObwHDK8RAyNTV1UDpuwATdy5U8dedMbUObVbz8oATiCT4dLWIJ56x5+bwSYUrmGcoz8qgClkITmFEISsHKmwJudTHU4hjUYeWZs1QQBRympJeiWqTeOL8M/Eq8TOmSlSeyCUgjvEKYkMCkhgWLtHowo4ii5xWi3/PkxLK3TOvwTCmVhZSF3lygFAMuqRUAC50jl8H4biT2k89kiZPqUzJaiZaA4QlwoBgKs1yY9MUaVNbsCPp1jl4v4jwspfZLnJQsNmCsybijKZoQnOTllVt76X+ahxWls8/h5KUKKBmmScClU1bEf5mIUCoABh3Uhy2jiO1wrBrnyUT5s5ZK0hQTLUZaUA2CezqrTxE2jo4fHyJhJlzZa3YnIpCnJZ3AL6Rm/wDAYcOySh65ULmS03qShCgmOk8a/wCVp+Xr03evsYUK21JPQuVIUtWJWEozKzKEtRygUQXT3q63Lxk4djcQmQnE4gykoCDMWBKUFJSzgBQWQSzUaOhxfh4xEsS1FQlgoKggghQQXykHQsIX8R8LM/DqlpKUklJ7ySAcqgrKrL8pZoxCcWkpcvV1sjTi+B2A4hmw6J8xOR0ZykqJypbMxzD9LPCDx6T2cqYrOkTv/WkyytRpmqmU5tX0jLxORisTLElaZUmWtkzFpmZ3TcplpKBcUqac4zz+GzpmKUtLyUSEZJBKAUrKgcym0DMl7xqOHhu8zrd78cLnd+yI5S4O5hOIypj9ksKKWCg6klJOhSoOnzh4WlXhIUNxlUPoXjxisYZeDn4tRV/ipw7JTsgJWDkShKSLAOpz6x0PhvgiQJYmSMMoITSahlKKkszkDqXzG0J/Txim75r036chYjdI9QjDoTUJSDuAAedYw4jBSpr9pLlr6hKvTMHhPxhj1SsMrsy02YpMuWbHOsgOOYDnyjm8V4lOlTJaCsIk5A89Se1BmOxSpiBLcVdV7RzhhTlTT6+xpyS0NyPh+SkjIgoP9BWgV5JVl+kahIOkxQIoHU4uz2FonD0ryPNVLUSaKQlSQRdNAS3qbCM+F4wJk2fLIy9gU5lZwQy05goBQozF4y88r1uv1yKiLxSVJYLWFZrJyILkMbBCypvyIwyykKVMClBKEJVRLkdo/eZAyqSQlLEDQgkWjXhMZhcbKVMIJQhRGYpylJDKKgRYeE+Qe0M4WMPLkmbLX/lrCe+tSkkpDpSHWAwDUAAFfM9dYRaad7bfnBiremxwpPxFMzShnlLCnzZkBJQbglQISQQ3dHeD6s8dZPH0jxlHPs5qSwtZZSdNjHUkYtEwf5cxMwD9JQuv+0w2YKvR9fEP42jM5wb/AIUajGXU5CPiDDWVOSFf1kJc2oVAA66x0JE5Kg6VAp/pr/1J5wK8OhYLpSeRCFX6inSMKuAYd8xw8oWciXkUH2KLxz/xvqvf/hrvG9VSdf8AiS3PMxi1JJAZ6DWlR/pMYkcNQnNkXMTRgO2WeQGVZIA8oy4PhK5akvMmKAzOTmJWFCgmHMRQl3SkWa0TLGtH7Ft9Dos5oQLMSwNjyfaNgjGqzvTcq87KHK0a0Cg6D3SMFOTjE95RIIrUaEBwC4uWBNNKEbrwbBYr8x5VykU3AZvdK4lNAUu7hvFZyKChqP33rAcOm+GqKEVoanR28TEi+ppWAOxEg4kAGmDEVGfFYrLQeIhxyqz2PsQAjiGLBOQVDsdHVQpD/pcFzuGjJIBmEIKUkuqocADM2YGyqEMLesIyZkJSK6Bzuc7MGYbP5PY9/B4fIOZv76uX1f0A0y0hKQAwSAw0AEcPjvGkyEuuqlUlywAsrOgGoqz/AJLR0p88Vr3Rcunl+qF9igqCsqTlcpdLZdaKGnPnG4ZU7ktCO60PGf8Aj8WqcMRPkS5jMUSe17MSv9pDFTak36AB3wXMVNxmNmqSUqJQlSXC8pBUCH18DUj16FE6uS75VC/RXL8Rl4dwaVh1TVSwQZqs6wp1MQVEM1g5UfOPU/qlLDlFqnSSrzvqc+zppm42NvNJA2rWr0+scb4v4qmRh1KIClr7iEll99T1YjQOW6COzLLVBv8A1M2tAfKPP47gkydjkTZuUyJIHZp8RUuhJWKAVY3+VPOOP0+XPc9lr5+H9m53VITwL4OkJw6E4iSlUwh1lSVOCflCknSMHE56U4rD4LDTDKlSzmmETFJd3VkKlFyWeh/WBpHsOJzuzStaUla0p7qE5gVEOwDCtdrVjzHwt8NBcozcVLEybOJUoLAUUg+HukO5LnSjDSPVh4zali4r8l4vmvBHKUdoxPZJYAm4N2ALNqSOVY898MccmYqbPISgSEqKJRGYKUeZJItW3zDaOB8bcJw+HloGHlqRPmqyhKVLS4o/dCmq4S39UbPiDDKwnC+zkm2UTFJVqs988gSyehiQwIOCp6zdK1VdXu/Irm78js4v4qkJWZcvtMRMDjLJR2jHV1UH1hKPi2WggT5E+Q5DKmSiE+ZST9o0/DGElS8LK7EOkoCicoOZRuVEVerNozRr4xMlJkr7Yp7MA5wVFiNgDc2pHF9kp5MrfG+voa71XZoRMTMSFBQUhQcEKSsGgsDQwvh2Gw4WpUtMoTA4UUJQFAbKyVuHrHjfgbEqk4CdNWD2aVKUhwCGAFATuqnV46n/AMbYTLh5mIX4py1KJ/pSSP8AtnMbxPp+zU3m0TSXj+kSM8zWm53eJ4NExUsrvKVnT3ill7kWU1IyTOHLJXlxEwJWKpIlTQHvkzBx0LiMHxzxYycKspVlWtQSClRcPVTPUUCqjeE47i03A4GStSVTJxCUkrrlUsFZzKBcgMQ3SsZw8LEcYuL3dJe/JZSjbs73DcCiRIRKlOEJDDMVOWe7WqY8/wAT4BNm4mYoLAw01KBOyqClns3ZLEWOp2eGyEcRmITNGJwyiwITkUE10CxU9ekdnhmInLlpVPl9mvvAhKkrFNSX5bmFzwm5qSbej+efEaS0o81iuCTjPmyEoCMHOUiYpaaDKlIBlAILjMQB0EaOJ4ZErFoXiE//AMyZYEl6y5a0kA5waJdLMo0842ca+KJWDUErcrIfKlFUjRSnIu1uUdbDTwtCVILpUlJSQoFwQ4LKuWIjUsXFSUpLRqul8XfUijG2keT+KJ+HVLBwxQrFhSex7AJK3dikmWfA181KQXGcQVY2TLUZzCSpS0yFTAcylNYF2GWPTTMRIlrSgqlomqYhJACiK/Kljp9ItOCl9oqdlAmkZCsEgkBjl71haMxxlFK09nV+P+l8lcWzz3w9iJs4zuzmTTh+72U2alClhYosMaqHUPGccQxf+MXhULkqyIzlSkLlhu6W7ijuK8zHoeH8PRJmzJiAodocykjKpOa2YAVSSLteESOCiVipuIC6zEpTlqnKBlHiqCaCkXtcPNJ0qrTTnT7+BHGVIT/5lYxEmRMlpUuahalZF5kJy2ygpBU7akVeNHEcciQqUFu82ZkR3C+Y/qY/XnGDHcA7fFy56wlclMtSMr97M6iFDKBSu4NIw8W4FlnYVUozCJc5KlpVMWpKRfMyyQmtKbxnLhSa1rTXz1NW0ejBLli76BQNr0V5RuFoxqBBYE2s6VdbsbNrrG2PKbOHxCRmWsqKSAUiuj9NQ73sBGaVhAgpaozJDg3IL0/gaHy1cTAzqBDvloK6XItdhXSsKQSSHFQoMkHKknYOCSANfLQwB2niRQMSAKxWJTLDqIBLhIJAdTEs56GOJjMQpRaqnJFjlZWZu6R+h20O5i8fNVNJUmmUDIR3mqMz5fAogH5gWIvovhXDlKdBVQMFEWYfKHHzDUBJAHMRQdrh0guVKFicrvuSVM+riprQ6NGyfNamp5gGuz9ItamD35bxjUoFwovQ0KT9xpEAriHD0TW7QKZNU0NKFJqguXr6wEnhiEgCXmSBTuTFhKWsyFkpHpGpJOhBavdWxc76e+cEK0dW/eAUDzflG88qqyUjD/gsQmqcSs08MyXLmf8A6QEkDehiSziQAFJQ1yUJzCjaFSFPS2UxsDMwyuTW6ToR9/tDphUGNRQC73PMX/eNdp1S9CZTgYbjU6q5qUiWnNmCkrSoEUYkgnnZjRiasBxis6Vrm5EkvlAHdTU5O4TyctQvehHX4hhETUhKyQAxdikuAQC4axL8iAQxAi+HYPsklGZRJLk57AsGysyU8gN9Y69ph1aWvQxkle+g2RjUmoW4NB3w77gKYuIf2VBua1TvoSLRlxeClqBCkJIqFZpaTmGjtp7pCBwiUgshOQjSVNXLGnyggG8ce54m+8bV4VClpKpaCtDqSqhKTZklQdP0EMmSs6ClQzJUO8FJSsEbUvFSUFD99aqN3gFMbuSkAm+v9+V8W5v8PMKSO0RlWGKkk5FJUQGvQEQgnKSjYeibMY+FBKJ/w+Km4cKY5AXRcuWVaxasGPhATCFYmfPxBBDIUoZBzyj9452F4lil4mchHbBRUFS5amKJSVgJzzjW2UtLe5PMx0uG4vETkZkzJQQlSkhc2UVLmmWSgqUJakJR3gWFSzeftn20FbmuNedfGrOccr4N3HeB9vhlyZeVBYZe5lAKSClJb5aNTflHH4fxybhZCMPPwc8GWAkKlJC0qCfmcFnpUa1taNeF+KCMsvskGeZ02WodplR/lJBKwtQNGKQx1faGo+KpcwSimXOJmZ2SlAmUlnKpVCyku4BBLtaMqOLGGScLV3vz19mLi3aZw8RhcRxHESVKkzZOGlF/81IzKqCe7zYDYAkvpHe4lxXCZzhZxluQCpMwKQkuaMojL0r0tGgcYwxQJnaICScoCgUHOkkqSUkPmH6W0MDOw0jFoBIROQfCQtKtgWPiSd2rGJYltZ4tRWirh/3z6GlHet2eU47JPDgmdhMQyFEgyCsLSxq6Qbhmc356R6HjXxGnD4VE1aXXMRmRKUKpWQCQog0Cc1fTWLw3wpgpU3MJCQzEZs6w+hGZRAL/AG8zFfD0ubihiVrMwpYpRmZKSGqAzhjWr/QRuWNgzaz263dU30WnzZlRktjxPC8ThzKxBxSyMTPSsOtKxk1TldLXAPQAUaPV/wDx7jzMwiU1KpRKD3QphdNq2IHlHpJyHYEFQrUgKcljUbXEeW4BwReGxk+iDImklNSnKQpwMv8AuUnWwiz+ohjYck9Ho1rpppS0XAUHGSOBx3AqxfFJ0sLCShHdUHDKQlJHNP8AmKvo8en+DePKnBUqcD/iJbBYJDqApnAPk7ddRGL4W4dOGMxU+dLUnMTkLpIOZbs71Zk+6E/i/hC0rTjcO4nymUoZPGgAku11AOCNRTaOuLKGI1gNrRKn0dfDMxTXfMHAcbMmcUxAK1ZEhfdLlIyqQgd0UBvVt4LjvGMQjHy5GHmhAUlLgpBTmOYknMH8IGukZv8A40WZk7EzizqY+LLValKLbi30ge8vjYd+70VaRpvUxuUIrHkqXdh8JBN5V4s73a8TlglcqRiUCrIJQo80uCHp9YZwH4ilz0kJGWaKTJazkWkhxrRgX/i0dlRpXLQWKVJI10/EfO5k8L42gYd3oJpSXDhJEx+QoK6jePFBRxlK0k0rtfDR1do98xLPXqEqH0r/AGEbowYtIewYg3TTQXTV43A0jyGzj8QJCltlIcFjrRIIL7D784XLW+hJ+UgOQzkGu7W5jqb4moZ1d0vlDkfNyFD6Ei/OuHDTUMxW3R+6kHyI8j9ooPSJqA9OW0SF4eaFJBBJHMNalokQHMkTVmhZZUosT4HYAEgh1B35Bo7ciWEpAFvSpvTSMuBlBgpqkA+oG9zzNYdPVQprUXHOjdYAXNmZiGyEC3eIPp6weY1LLrsQR6QAUDRwTspJi5KGcAJYs5Spm/iAIxrUc8yG1pXr/EEn+kA/6VVp9gSB+YvNlqQttjWvvnc+kSoFJqk6O2QHcPvT7RQEkkXzMP1AHba8UVO2YpIdxdJJHXnFoendIpop9iYpStMwLfqTTV6j3SIAkOmrKI2fMOu7RQqQKEtdST97v9PSIEg2As7pPIWHP3eLQ4L94AXcPyDG+0UEyWKRa+VW+gfT+IgmMak0bxJct5DrWKDH9BFKhwdfreD1sqlSxcA3b3vAArOtHVZiQ7Xr0hgUXAGYEUGo6ljCzMAFS50zJ8/XYCLZgLUsUk63LdYADuuaS3et0Od3H3jKrgcoqJT2iM5dfZz5iEk6kpSoAk2JZy8bQssQc/mMzbsRej1huGQA5DV2cfTSNRnKOzI0mcbH/COHWlVMo7LIgAAiWyivOkXKyb1rbWMieFTkz+2SuQtXZIl98LlsaKUoJTTvKq1LAR6TEL0rvQgGnW+vpCSaFyoVPiS9NgKjUekdP/TiVTd+Zns48Hm5/BpkvKck6bMKlze2lLlhSZ0wMWlrYZMoSLl9RrHb4chZlIE0SxMCXmAJKRmN1Uof3eNnaO4OUmlAWucpYnW9oWCwdyDY1S3VtAGHt4k8aU1T/PsVRSZnnT1pfLJK0u47KahzcWmFIZtHpCJnHQCO0lYiW4q8kzE6OCuXmG+usbQUkM4BcUKGYbHmOW0EKAECm6V89HoYypR5X57lp9TDI4xIuFpKhbuLFKg1ZrE2jDxvjihkOFVJWVFRWDNQ4ygAAJJFDXowe9O5PlJWSVBwLhSErGopR481xdU5E5KJEv8Ay8qRnlhQVnJ7/dScgoHGZBBPqO2AsOU9vV6GJ5kjo8K4yFyhMmqlSz2mRlMAVB2KC7sWJDje+vWkFNCCCSflVRtCxNaNHkZPwtMVh5SVFOdAKsqwlacyrg5GKqk+Imwu0LwPAMRIQAhUsEEsrtJsojNYZAhSCzfMD1jc8HBbbjPnb7skZT5R6/sEoJCUs9SQgEEubtV7eX04PE/hfCTllaktMUXUpC1y67gFw9C9NoySV8RlkdyRNT/9oC7N4gEDX9O0bZfGcUD/AJuCxA/0GVOH1KWjKw8SDzQkv6kXNF6NGFXwMD3f8Ti0oOnapUK6WtGzgnw7IwiSJYLqbMqYk5mHey5gwApo1YZO+IpLf5iZiWSHK5M1JYVPelpIHrDOC8ek4gPJUpRS5UmoISbFl3BGoO8ZnPHlHvXRUo8G5LfK1hRK2r0J2brGsGMeIXXkf1IcabdI1pEeY2cvimEVMWLENSgqzEhyaHmK1MYP/HlOUpuoEiqmA2ZIcmup1MdHiCyJgOWmUsQH2KktzYaxilTGcpqrvXqACbhSdCbt+BAHV4fOCkAgMBRne1NLdIkThqWljz+53iQA9S2GnnSEooXyneivxC1TXr3COdxr+PpBpDHMUKBu4Lv5RQWKN3qt8yXrbqH+teUPlSwXCgmh0BFaepjOSzEEh3JzAaXJ2fltDZaQb5FDld94gBZv1i5DVbq/L88oYFeF1AvYKH59IBSAGOVQobVZiT9XOsXJmPXO4DGo067wBYFwUpJP6SxpW1+cWhdGBWAHJJD+FqfT24iigmrJJf5Toa7h6/Z4ta7B1pI3DjqQIoIACXOQ76Hb60hrEBgCmuhfQ8rWpAlWagyqDVcMSRqeVYsS2buqDs7Ggr7frAEKgSAOjEGpa5J5A+phaFgCiRzKVM1RvbpBKm37xewce7xaZTjwoVWrU9TqbQAwySWZRDabvd9zCyM1O6SKDQ0LX0/tFGmkxPSo9/tBpmMPGCSaFQa3S8QABF2B/wBqgajlvSNcZ5KBmdk01B9KaUeHzFMPZ+kUGaYoFRqg6M7Hau9c3/IxFJYls/IgvQNofP0gUnZSDXUNu4fWLSkg5ggWoxvS3SggAgWYkhn1SxBDvXyPpAgEtQUNClehNf7RMQG+Y1e4BA87tFzE/MAkilbEqdogKrWqmAHiAL1IYe9ogUn5lIpWgaxJJbXy5xJau87KuwYuKkMeVIorGZisGpcKGmw96QAJSyjQ5i/hIdnoWJsWHpBKUQWzUc+IPUmjFi4cxU2pzZQrmkl26a6evKClgmxWnrV/X3WAFpZqBBsWSctng1gp1XvQgipdh7sIXMDKZWUhhdLXLAuOjeUXkNyC7/KrViCeUADMWwclJpYpY3Z+7zaDSlvCBV3ym3ecN5GsLCy11XZlJe5a/pBBwXZBNqUL6iALXMIFSof6k5vtGKTw6UgqySpIKvFlRkURfS93jWxSLLGn6gOcCVEN3gXs6WuW084qbAM13cZ23SQXtodKRrjDLAzeEOCXylrUsY2vEBh4kQohNKDNrm2GQC5f8RhxEgmgCXFSamtN/wCBG/iSyMoCXdz0ysb/AIDmOUmYMyQ452LZRSpaAOvg1hi9Kk6a1cesSMuFSliSp3NO61GAb6RcAPUklgAC1w7VIq/0pyi1Swk0CwP6Sb/tFTEOKocvodHuW9WikLH9SSA1npfa8UD+ea5JqDXk20Ts61Sg7AFufXWCzHMWKTV2Itb+IpaXDqRXXKX2+9PKIC1AAOQoO4pZPMRQWflUnK1HDMbWPr5RcxVu8Us19zWoevvnBKU7MUKGrs5v/EAUZL3Qk8wej01pDO0YkuoPQAhw9GZusLEqtUlPMGCzEAkLLCneD16/mALQfECUq+hNWYnrSIhDfKRux3o4G8QpN2QW1tUsLnqfpFKDVZQJc0L+nXQQATuKKIb9Qu9Q/wBIshwO6lQralau0D2r1StJpYhnI66wTuQClOmoDDp5H0igHK2i0m1C4pXzHXeDCwWqMtmUNqa8xACYA/jD0DvTRxz1g0qdhmSoE6iup/B9iAHSgwsA9aW9s0JxSyCA5Aq5Glmf6xoEZFzK3Ukk7UpQeu3OAKMwl2KTp3gxclqQ0oADZWe+XlVx71ihX9CvvFqDkUL6kGgsSOkALStmdRSToqvk+0XnLXQRSxatG/EHLmpZn5d7fm8LRLe4SQWqKbaNXeALMoOAAodDQUeFdrfvWJ8QuxUD1H8Q2aW/UGpyP7wDknxpPIhna4iArsj+kHmNxZxFqVQDvp0fr9/5iCU5YobmNha0F2l1d4ZRUNcN96QBc+oDEAH9Wzc4AjuNloSGCT5g8opBJoSkh6velCw6iLnVuk3LEGu/4EALCyLqUnZw/leKTWjpVvcGlCTzhnagJIJUCdS71HKF5iXylB+hZ6/iADlyrlinkFOD6QCSSSXIA0I86RDIAAYFzcg2pyvC+0/rI5KD/WABJcOAkq1IpUWoY2iMJlgnwpU12of5vG2AOfxaasZAAkpJq4FOhUWHnHEmYtOdRU5JDVYpLeuUNtHd4pLUoAA0PJ66G4jlzeHuMyksA4UaOToa0f8AeBAFYqQmigp/6QCCNxSJCVSHulRagI71Or06RIFO9JCScrLTX189bQSFqcgLB2BDeQgUrIBAW556D3SGyyanIH0aKBixX/1g8+cCsgEuVJrfR/f2hUsA3zhRJ9YchRqAsHqIANCv6wQLggdK03g5skaJFW09Xa9IGYRYB9yKVHTrCwU7qT9ogLSoAXUkta8MXmOUBQNH0q5vtZ/OKDsMqgd31Lv76xc1NnQ9qj7faAL7N0kKSwegT9/e0BnD0UR1Zhy5aRZmCgClJYWPusESSPElXVvP3zgArhnSSTdtAwP1H1igLApKTQODZq/xFKQ90MANDtYD1+kUggfMUkgivrQ+cUDEqckBVa0Id2/FobKTqQH3G3WFd8Wyq+7Q5CWDANAFTTQ3rRxpzhCJlfHTYj6P0gp8wOA7fau/p9YsJJuyhQpb9/SABSSPlBNapI5O3vaBKAlmKkvpeAyNdJBcuU+dQPSHoDXU45xACsmwIJF3GtCOn9opcgU7ptdJZtWaKWVEVSku9jr+YkyWE0BUOloApMwBwFEHTMHaLSklnykPcdLerRWfZaT1pEyk0Umj3B31gC6qPeSR0tTQxSpzmigORFKXi5YDkAl2N9OkAHNiDXXnVq8oAhD6JUPQsYFaAACygeRdomVro/4n8QwJZNFEa1q3KAFCYHfMWuxGwZopSTWiVecFKS+qTejM55wCk18HoYABQAFcyeloae8zKo9QRtApmpFypq0MWhdfEkjTcQApzmLJB6FtdfekanjGtFXKT1SeesbBAGPiYoltFPysbxg7RWZTlg6XY+6W9I6OPAYHZQaOPMlPapFk0D9d4pAcbOzKfKD5E/URIOfPUlgFqoPlFIkCnTQs6pB/07i0WSnMe8pPnAoKQCErYvrpq0OTmYvlVs2/OACQpVGWlXWHMAMzDMBp+IyS0Bi6SGc/2hgU5LKY2bptAElMTcpVr97w9JUbFKht+8Q5qWVSvOKmZQlikh605QAapYcDJ1Is8UFjMal6s9n5QKFirK6PDU5tWLbbxAQSzqymFN30gd3Qa0cbexFLCbkEGtvqYrovyMUDuxOhI21gXUdiHb0vf3eCkrUWdmOsKU2oUKnXzeIBoQ6vCza/aHvCpAo7u+/2i5yiBQOTACApSn8KuRFaksIta/1II5jzgQsAg5SK/f8AtFhiXSoOT+37CAIzAd8hw4zQRzbBQeBUFPVIVz21ikyw2YuGZ25QBYCUscpBbrU0glkhhmrU115fX6QEtR0U/XnUQ4JCh3gCYAWASWUlO7j3vClJTbvDrbX+YKUpIUaEXbo/0sIJzVlA8jABIWSAygTzgClsvdBIFW99fSLcvVA2cbQKSAVJqCTe+kAUGUSe8ktX7wUlZLd4EEPUQLqBbMCdjAL5y36GAGzgzFKQ8JQAXV3ktd/tApQGJBUlotIUR4goavAEY6KB5GKTKc1QBzEEuX3SSkPGSaAGYlJ1u0AOxAAAHeFrRpBjOpRLZVDSHwBj4jNy5Sz1P2jCpW6TpUNrZ9Y6HEFkANvWOPMmALS92qbMYENEvDoIcmvOLhSmNXb3fnEgDp4hOwe70+kDLYpDZk9NzAJSR4V+R5w9T5Q4dtopQ5JJ1cc4ICneTypCGQxUxFYYB3WSrq8AGhaQ4BKSYZKcnxOBABKnGYJPOJLKSSACDABJBJ7yXHK3OKIS5uBod2pFoQwGVVDvBqzagGADlgv4nHukUpFPCHJ+kBLy7EGv94NRdiFM28ADLKWNSCddoNlaKf3r71gphI0cNWF4dAexpvz0gDVGeesOASQ353jRGV1VLBQiAOWkgvmcMfOBLBnTW5bS0LUQTUEUbkPf4hqQNFaFupgBamuCQee94PvaKBHOLXmaoBLj01gJYS9iPtFBYTQlSahqCJKIIYEgu/1gVhy4Xare+kEJitgekQFyQ9CXDU6Qsp/Un00i0oBLVB05chFA/pX68ooKp8qiDZjDFqL0ILDW79Yi1l/C8AFBRZiCamAJlcnMnS8UspKRVg9PKIgH5Vv1imJDljSjbwBSirQgj7xJpAcZaEaRmnqSwoQeW8OCcpHfqWvEADpfxqTyMWEqahSoc4ap2qAowkTxlZiBygCqvVHmI0xhBBss3sY2vAGLi85SUghiCWOvpHDxq0KoVaioFObx3OLTQEVLE26x5/EIzB2o/UwIa5a0tSo5A/SJGUd2ihXq0SBTuOlRNG1JhsgO5So+cSJFIEharEA84JBBVRNvYiRIFLHjYFlQ5ZIaj784kSAKWpJAzBtKbCLQmvdUYkSAGErGxgO0S/eHpEiQA3LqFGsFIdr3i4kASephu/8AeEoQG7pIiRIgC7wGhrArUAxy1p6mLiRQFLZRdze3SLmFQJoCIkSAFdokAuGfaLMtg6S2sXEgCAqGx1hRWHDpbpEiQAaGHeBLW9YgUrkb8okSAIZgHytSrQlhYKIf8RIkAFi5aj4TCZkwOApL84kSBCMnQqEWg0LFy+sSJAClrOqRe8aniRIAzY9igvpWMKpacyXq4iRIAyLwgJNNWuYkSJEB/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60" name="Picture 12" descr="What Happens Every 60 Seconds Onlin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7975" y="2209800"/>
            <a:ext cx="3425825" cy="4214568"/>
          </a:xfrm>
          <a:prstGeom prst="rect">
            <a:avLst/>
          </a:prstGeom>
          <a:noFill/>
          <a:extLst>
            <a:ext uri="{909E8E84-426E-40dd-AFC4-6F175D3DCCD1}">
              <a14:hiddenFill xmlns:a14="http://schemas.microsoft.com/office/drawing/2010/main" xmlns="">
                <a:solidFill>
                  <a:srgbClr val="FFFFFF"/>
                </a:solidFill>
              </a14:hiddenFill>
            </a:ext>
          </a:extLst>
        </p:spPr>
      </p:pic>
      <p:graphicFrame>
        <p:nvGraphicFramePr>
          <p:cNvPr id="7" name="Table 6"/>
          <p:cNvGraphicFramePr>
            <a:graphicFrameLocks noGrp="1"/>
          </p:cNvGraphicFramePr>
          <p:nvPr>
            <p:extLst>
              <p:ext uri="{D42A27DB-BD31-4B8C-83A1-F6EECF244321}">
                <p14:modId xmlns:p14="http://schemas.microsoft.com/office/powerpoint/2010/main" val="1569766628"/>
              </p:ext>
            </p:extLst>
          </p:nvPr>
        </p:nvGraphicFramePr>
        <p:xfrm>
          <a:off x="4114800" y="1905000"/>
          <a:ext cx="4724400" cy="2819400"/>
        </p:xfrm>
        <a:graphic>
          <a:graphicData uri="http://schemas.openxmlformats.org/drawingml/2006/table">
            <a:tbl>
              <a:tblPr firstRow="1" bandRow="1">
                <a:tableStyleId>{616DA210-FB5B-4158-B5E0-FEB733F419BA}</a:tableStyleId>
              </a:tblPr>
              <a:tblGrid>
                <a:gridCol w="1524000"/>
                <a:gridCol w="3200400"/>
              </a:tblGrid>
              <a:tr h="457200">
                <a:tc gridSpan="2">
                  <a:txBody>
                    <a:bodyPr/>
                    <a:lstStyle/>
                    <a:p>
                      <a:pPr algn="ctr"/>
                      <a:r>
                        <a:rPr lang="en-US" dirty="0" smtClean="0"/>
                        <a:t>Highlight</a:t>
                      </a:r>
                      <a:r>
                        <a:rPr lang="en-US" baseline="0" dirty="0" smtClean="0"/>
                        <a:t> the content</a:t>
                      </a:r>
                      <a:endParaRPr lang="en-US" dirty="0"/>
                    </a:p>
                  </a:txBody>
                  <a:tcPr/>
                </a:tc>
                <a:tc hMerge="1">
                  <a:txBody>
                    <a:bodyPr/>
                    <a:lstStyle/>
                    <a:p>
                      <a:endParaRPr lang="en-US" dirty="0"/>
                    </a:p>
                  </a:txBody>
                  <a:tcPr/>
                </a:tc>
              </a:tr>
              <a:tr h="457200">
                <a:tc>
                  <a:txBody>
                    <a:bodyPr/>
                    <a:lstStyle/>
                    <a:p>
                      <a:r>
                        <a:rPr lang="en-US" dirty="0" smtClean="0"/>
                        <a:t>Instagram </a:t>
                      </a:r>
                      <a:endParaRPr lang="en-US" dirty="0"/>
                    </a:p>
                  </a:txBody>
                  <a:tcPr/>
                </a:tc>
                <a:tc>
                  <a:txBody>
                    <a:bodyPr/>
                    <a:lstStyle/>
                    <a:p>
                      <a:r>
                        <a:rPr lang="en-US" dirty="0" smtClean="0"/>
                        <a:t>  67K  Images Upload</a:t>
                      </a:r>
                      <a:endParaRPr lang="en-US" dirty="0"/>
                    </a:p>
                  </a:txBody>
                  <a:tcPr/>
                </a:tc>
              </a:tr>
              <a:tr h="381000">
                <a:tc>
                  <a:txBody>
                    <a:bodyPr/>
                    <a:lstStyle/>
                    <a:p>
                      <a:r>
                        <a:rPr lang="en-US" dirty="0" err="1" smtClean="0"/>
                        <a:t>SnapChat</a:t>
                      </a:r>
                      <a:r>
                        <a:rPr lang="en-US" baseline="0" dirty="0" smtClean="0"/>
                        <a:t> </a:t>
                      </a:r>
                      <a:r>
                        <a:rPr lang="en-US" dirty="0" smtClean="0"/>
                        <a:t>(2013)</a:t>
                      </a:r>
                    </a:p>
                  </a:txBody>
                  <a:tcPr/>
                </a:tc>
                <a:tc>
                  <a:txBody>
                    <a:bodyPr/>
                    <a:lstStyle/>
                    <a:p>
                      <a:r>
                        <a:rPr lang="en-US" dirty="0" smtClean="0"/>
                        <a:t>104 K Images Shared</a:t>
                      </a:r>
                      <a:endParaRPr lang="en-US" dirty="0"/>
                    </a:p>
                  </a:txBody>
                  <a:tcPr/>
                </a:tc>
              </a:tr>
              <a:tr h="762000">
                <a:tc>
                  <a:txBody>
                    <a:bodyPr/>
                    <a:lstStyle/>
                    <a:p>
                      <a:r>
                        <a:rPr lang="en-US" dirty="0" smtClean="0"/>
                        <a:t>Tumblr (2013)</a:t>
                      </a:r>
                      <a:endParaRPr lang="en-US" dirty="0"/>
                    </a:p>
                  </a:txBody>
                  <a:tcPr/>
                </a:tc>
                <a:tc>
                  <a:txBody>
                    <a:bodyPr/>
                    <a:lstStyle/>
                    <a:p>
                      <a:r>
                        <a:rPr lang="en-US" dirty="0" smtClean="0"/>
                        <a:t> 20 K Image Upload</a:t>
                      </a:r>
                      <a:endParaRPr lang="en-US" dirty="0"/>
                    </a:p>
                  </a:txBody>
                  <a:tcPr/>
                </a:tc>
              </a:tr>
              <a:tr h="762000">
                <a:tc>
                  <a:txBody>
                    <a:bodyPr/>
                    <a:lstStyle/>
                    <a:p>
                      <a:r>
                        <a:rPr lang="en-US" dirty="0" smtClean="0"/>
                        <a:t>Twitter </a:t>
                      </a:r>
                      <a:endParaRPr lang="en-US" dirty="0"/>
                    </a:p>
                  </a:txBody>
                  <a:tcPr/>
                </a:tc>
                <a:tc>
                  <a:txBody>
                    <a:bodyPr/>
                    <a:lstStyle/>
                    <a:p>
                      <a:r>
                        <a:rPr lang="en-US" sz="1800" b="0" i="0" kern="1200" dirty="0" smtClean="0">
                          <a:solidFill>
                            <a:schemeClr val="tx1"/>
                          </a:solidFill>
                          <a:effectLst/>
                          <a:latin typeface="+mn-lt"/>
                          <a:ea typeface="+mn-ea"/>
                          <a:cs typeface="+mn-cs"/>
                        </a:rPr>
                        <a:t> 36% of tweets contain photo.</a:t>
                      </a:r>
                    </a:p>
                    <a:p>
                      <a:r>
                        <a:rPr lang="en-US" sz="1800" b="0" i="0" kern="1200" baseline="0" dirty="0" smtClean="0">
                          <a:solidFill>
                            <a:schemeClr val="tx1"/>
                          </a:solidFill>
                          <a:effectLst/>
                          <a:latin typeface="+mn-lt"/>
                          <a:ea typeface="+mn-ea"/>
                          <a:cs typeface="+mn-cs"/>
                        </a:rPr>
                        <a:t> 433K tweets ~ 155K</a:t>
                      </a:r>
                      <a:endParaRPr lang="en-US" dirty="0"/>
                    </a:p>
                  </a:txBody>
                  <a:tcPr/>
                </a:tc>
              </a:tr>
            </a:tbl>
          </a:graphicData>
        </a:graphic>
      </p:graphicFrame>
      <p:pic>
        <p:nvPicPr>
          <p:cNvPr id="3" name="Picture 2"/>
          <p:cNvPicPr>
            <a:picLocks noChangeAspect="1"/>
          </p:cNvPicPr>
          <p:nvPr/>
        </p:nvPicPr>
        <p:blipFill>
          <a:blip r:embed="rId4"/>
          <a:stretch>
            <a:fillRect/>
          </a:stretch>
        </p:blipFill>
        <p:spPr>
          <a:xfrm>
            <a:off x="5257800" y="5029200"/>
            <a:ext cx="2438400" cy="1706568"/>
          </a:xfrm>
          <a:prstGeom prst="rect">
            <a:avLst/>
          </a:prstGeom>
        </p:spPr>
      </p:pic>
    </p:spTree>
    <p:extLst>
      <p:ext uri="{BB962C8B-B14F-4D97-AF65-F5344CB8AC3E}">
        <p14:creationId xmlns:p14="http://schemas.microsoft.com/office/powerpoint/2010/main" val="271897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61081" y="32362"/>
            <a:ext cx="7886700" cy="1325563"/>
          </a:xfrm>
        </p:spPr>
        <p:txBody>
          <a:bodyPr>
            <a:noAutofit/>
          </a:bodyPr>
          <a:lstStyle/>
          <a:p>
            <a:r>
              <a:rPr lang="en-US" sz="5400" b="1" dirty="0" smtClean="0">
                <a:solidFill>
                  <a:srgbClr val="C00000"/>
                </a:solidFill>
              </a:rPr>
              <a:t>Applications</a:t>
            </a:r>
            <a:endParaRPr lang="en-US" sz="5400" b="1" dirty="0">
              <a:solidFill>
                <a:srgbClr val="C00000"/>
              </a:solidFill>
            </a:endParaRPr>
          </a:p>
        </p:txBody>
      </p:sp>
      <p:pic>
        <p:nvPicPr>
          <p:cNvPr id="4098" name="Picture 2" descr="http://white-log.com/wp-content/uploads/2013/10/a-picture-is-worth-a-thousand-wor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85" y="2426676"/>
            <a:ext cx="3879850" cy="3733800"/>
          </a:xfrm>
          <a:prstGeom prst="rect">
            <a:avLst/>
          </a:prstGeom>
          <a:noFill/>
          <a:extLst>
            <a:ext uri="{909E8E84-426E-40dd-AFC4-6F175D3DCCD1}">
              <a14:hiddenFill xmlns:a14="http://schemas.microsoft.com/office/drawing/2010/main" xmlns="">
                <a:solidFill>
                  <a:srgbClr val="FFFFFF"/>
                </a:solidFill>
              </a14:hiddenFill>
            </a:ext>
          </a:extLst>
        </p:spPr>
      </p:pic>
      <p:pic>
        <p:nvPicPr>
          <p:cNvPr id="5" name="Picture 4"/>
          <p:cNvPicPr>
            <a:picLocks noChangeAspect="1"/>
          </p:cNvPicPr>
          <p:nvPr/>
        </p:nvPicPr>
        <p:blipFill>
          <a:blip r:embed="rId4"/>
          <a:stretch>
            <a:fillRect/>
          </a:stretch>
        </p:blipFill>
        <p:spPr>
          <a:xfrm>
            <a:off x="3749456" y="777628"/>
            <a:ext cx="5403688" cy="2134790"/>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43399" y="4267199"/>
            <a:ext cx="2017067" cy="2017067"/>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19872" y="4267198"/>
            <a:ext cx="1905001" cy="1905001"/>
          </a:xfrm>
          <a:prstGeom prst="rect">
            <a:avLst/>
          </a:prstGeom>
        </p:spPr>
      </p:pic>
      <p:sp>
        <p:nvSpPr>
          <p:cNvPr id="10" name="TextBox 9"/>
          <p:cNvSpPr txBox="1"/>
          <p:nvPr/>
        </p:nvSpPr>
        <p:spPr>
          <a:xfrm>
            <a:off x="4012900" y="3426851"/>
            <a:ext cx="4978700" cy="461665"/>
          </a:xfrm>
          <a:prstGeom prst="rect">
            <a:avLst/>
          </a:prstGeom>
          <a:noFill/>
        </p:spPr>
        <p:txBody>
          <a:bodyPr wrap="square" rtlCol="0">
            <a:spAutoFit/>
          </a:bodyPr>
          <a:lstStyle/>
          <a:p>
            <a:r>
              <a:rPr lang="en-US" dirty="0"/>
              <a:t> </a:t>
            </a:r>
            <a:r>
              <a:rPr lang="en-US" sz="1800" dirty="0" smtClean="0"/>
              <a:t>Emotion wellness ,  personalized recommendation </a:t>
            </a:r>
            <a:endParaRPr lang="en-US" sz="1800" dirty="0"/>
          </a:p>
        </p:txBody>
      </p:sp>
    </p:spTree>
    <p:extLst>
      <p:ext uri="{BB962C8B-B14F-4D97-AF65-F5344CB8AC3E}">
        <p14:creationId xmlns:p14="http://schemas.microsoft.com/office/powerpoint/2010/main" val="3003248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381000"/>
            <a:ext cx="7315200" cy="746758"/>
          </a:xfrm>
        </p:spPr>
        <p:txBody>
          <a:bodyPr>
            <a:noAutofit/>
          </a:bodyPr>
          <a:lstStyle/>
          <a:p>
            <a:pPr algn="ctr"/>
            <a:r>
              <a:rPr lang="en-US" sz="4000" b="1" dirty="0" smtClean="0">
                <a:solidFill>
                  <a:srgbClr val="C00000"/>
                </a:solidFill>
              </a:rPr>
              <a:t>Existing Approaches are Purely </a:t>
            </a:r>
            <a:br>
              <a:rPr lang="en-US" sz="4000" b="1" dirty="0" smtClean="0">
                <a:solidFill>
                  <a:srgbClr val="C00000"/>
                </a:solidFill>
              </a:rPr>
            </a:br>
            <a:r>
              <a:rPr lang="en-US" sz="4000" b="1" dirty="0" smtClean="0">
                <a:solidFill>
                  <a:srgbClr val="C00000"/>
                </a:solidFill>
              </a:rPr>
              <a:t>Supervised.. </a:t>
            </a:r>
            <a:endParaRPr lang="en-US" sz="4000" b="1" dirty="0">
              <a:solidFill>
                <a:srgbClr val="C00000"/>
              </a:solidFill>
            </a:endParaRPr>
          </a:p>
        </p:txBody>
      </p:sp>
      <p:sp>
        <p:nvSpPr>
          <p:cNvPr id="5" name="Rounded Rectangle 4"/>
          <p:cNvSpPr/>
          <p:nvPr/>
        </p:nvSpPr>
        <p:spPr bwMode="auto">
          <a:xfrm>
            <a:off x="88392" y="2102358"/>
            <a:ext cx="2362200" cy="1019556"/>
          </a:xfrm>
          <a:prstGeom prst="roundRect">
            <a:avLst/>
          </a:prstGeom>
          <a:ln>
            <a:headEnd type="none" w="med" len="med"/>
            <a:tailEnd type="none" w="med" len="med"/>
          </a:ln>
          <a:extLst/>
        </p:spPr>
        <p:style>
          <a:lnRef idx="3">
            <a:schemeClr val="lt1"/>
          </a:lnRef>
          <a:fillRef idx="1">
            <a:schemeClr val="accent2"/>
          </a:fillRef>
          <a:effectRef idx="1">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600" dirty="0" smtClean="0">
                <a:solidFill>
                  <a:schemeClr val="bg1"/>
                </a:solidFill>
                <a:latin typeface="Times"/>
              </a:rPr>
              <a:t>          </a:t>
            </a:r>
            <a:r>
              <a:rPr lang="en-US" sz="1800" dirty="0" smtClean="0">
                <a:solidFill>
                  <a:schemeClr val="bg1"/>
                </a:solidFill>
                <a:latin typeface="Times"/>
              </a:rPr>
              <a:t>Text based </a:t>
            </a:r>
          </a:p>
          <a:p>
            <a:pPr marL="0" marR="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Times"/>
              </a:rPr>
              <a:t>    Sentiment</a:t>
            </a:r>
            <a:r>
              <a:rPr kumimoji="0" lang="en-US" sz="1800" b="0" i="0" u="none" strike="noStrike" cap="none" normalizeH="0" dirty="0" smtClean="0">
                <a:ln>
                  <a:noFill/>
                </a:ln>
                <a:solidFill>
                  <a:schemeClr val="bg1"/>
                </a:solidFill>
                <a:effectLst/>
                <a:latin typeface="Times"/>
              </a:rPr>
              <a:t> Analysis</a:t>
            </a:r>
            <a:endParaRPr kumimoji="0" lang="en-US" sz="1800" b="0" i="0" u="none" strike="noStrike" cap="none" normalizeH="0" baseline="0" dirty="0" smtClean="0">
              <a:ln>
                <a:noFill/>
              </a:ln>
              <a:solidFill>
                <a:schemeClr val="bg1"/>
              </a:solidFill>
              <a:effectLst/>
              <a:latin typeface="Times"/>
            </a:endParaRPr>
          </a:p>
        </p:txBody>
      </p:sp>
      <p:sp>
        <p:nvSpPr>
          <p:cNvPr id="6" name="Rounded Rectangle 5"/>
          <p:cNvSpPr/>
          <p:nvPr/>
        </p:nvSpPr>
        <p:spPr bwMode="auto">
          <a:xfrm>
            <a:off x="57912" y="4502658"/>
            <a:ext cx="2496312" cy="973836"/>
          </a:xfrm>
          <a:prstGeom prst="roundRect">
            <a:avLst/>
          </a:prstGeom>
          <a:ln>
            <a:headEnd type="none" w="med" len="med"/>
            <a:tailEnd type="none" w="med" len="med"/>
          </a:ln>
          <a:ex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dirty="0" smtClean="0">
                <a:solidFill>
                  <a:schemeClr val="bg1"/>
                </a:solidFill>
                <a:latin typeface="Times"/>
              </a:rPr>
              <a:t>        </a:t>
            </a:r>
            <a:r>
              <a:rPr lang="en-US" sz="1800" dirty="0" smtClean="0">
                <a:solidFill>
                  <a:schemeClr val="bg1"/>
                </a:solidFill>
                <a:latin typeface="Times"/>
              </a:rPr>
              <a:t>Image based </a:t>
            </a:r>
          </a:p>
          <a:p>
            <a:pPr marL="0" marR="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Times"/>
              </a:rPr>
              <a:t>    Sentiment</a:t>
            </a:r>
            <a:r>
              <a:rPr kumimoji="0" lang="en-US" sz="1800" b="0" i="0" u="none" strike="noStrike" cap="none" normalizeH="0" dirty="0" smtClean="0">
                <a:ln>
                  <a:noFill/>
                </a:ln>
                <a:solidFill>
                  <a:schemeClr val="bg1"/>
                </a:solidFill>
                <a:effectLst/>
                <a:latin typeface="Times"/>
              </a:rPr>
              <a:t> Analysis</a:t>
            </a:r>
            <a:endParaRPr kumimoji="0" lang="en-US" sz="1800" b="0" i="0" u="none" strike="noStrike" cap="none" normalizeH="0" baseline="0" dirty="0" smtClean="0">
              <a:ln>
                <a:noFill/>
              </a:ln>
              <a:solidFill>
                <a:schemeClr val="bg1"/>
              </a:solidFill>
              <a:effectLst/>
              <a:latin typeface="Times"/>
            </a:endParaRPr>
          </a:p>
        </p:txBody>
      </p:sp>
      <p:cxnSp>
        <p:nvCxnSpPr>
          <p:cNvPr id="8" name="Straight Connector 7"/>
          <p:cNvCxnSpPr>
            <a:stCxn id="5" idx="3"/>
            <a:endCxn id="10" idx="1"/>
          </p:cNvCxnSpPr>
          <p:nvPr/>
        </p:nvCxnSpPr>
        <p:spPr bwMode="auto">
          <a:xfrm>
            <a:off x="2450592" y="2612136"/>
            <a:ext cx="826008" cy="0"/>
          </a:xfrm>
          <a:prstGeom prst="line">
            <a:avLst/>
          </a:prstGeom>
          <a:solidFill>
            <a:schemeClr val="accent1"/>
          </a:solidFill>
          <a:ln w="76200"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 name="Rounded Rectangle 9"/>
          <p:cNvSpPr/>
          <p:nvPr/>
        </p:nvSpPr>
        <p:spPr bwMode="auto">
          <a:xfrm>
            <a:off x="3276600" y="1795272"/>
            <a:ext cx="5562600" cy="1633728"/>
          </a:xfrm>
          <a:prstGeom prst="roundRect">
            <a:avLst/>
          </a:prstGeom>
          <a:ln w="57150">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285750" indent="-285750">
              <a:buFont typeface="Arial" panose="020B0604020202020204" pitchFamily="34" charset="0"/>
              <a:buChar char="•"/>
            </a:pPr>
            <a:r>
              <a:rPr lang="en-US" sz="1600" dirty="0"/>
              <a:t>Thumbs up? Sentiment classification using machine learning techniques</a:t>
            </a:r>
            <a:r>
              <a:rPr lang="en-US" sz="1600" dirty="0" smtClean="0"/>
              <a:t>. [Pang et al 2002]</a:t>
            </a:r>
          </a:p>
          <a:p>
            <a:pPr marL="285750" indent="-285750">
              <a:buFont typeface="Arial" panose="020B0604020202020204" pitchFamily="34" charset="0"/>
              <a:buChar char="•"/>
            </a:pPr>
            <a:r>
              <a:rPr lang="en-US" sz="1600" dirty="0" smtClean="0"/>
              <a:t>Sentiment </a:t>
            </a:r>
            <a:r>
              <a:rPr lang="en-US" sz="1600" dirty="0"/>
              <a:t>analysis and opinion </a:t>
            </a:r>
            <a:r>
              <a:rPr lang="en-US" sz="1600" dirty="0" smtClean="0"/>
              <a:t>mining [Liu et al 2012]</a:t>
            </a:r>
          </a:p>
          <a:p>
            <a:pPr marL="285750" indent="-285750">
              <a:buFont typeface="Arial" panose="020B0604020202020204" pitchFamily="34" charset="0"/>
              <a:buChar char="•"/>
            </a:pPr>
            <a:r>
              <a:rPr lang="en-US" sz="1600" dirty="0" smtClean="0"/>
              <a:t>Listening </a:t>
            </a:r>
            <a:r>
              <a:rPr lang="en-US" sz="1600" dirty="0"/>
              <a:t>to </a:t>
            </a:r>
            <a:r>
              <a:rPr lang="en-US" sz="1600" dirty="0" smtClean="0"/>
              <a:t>the crowd</a:t>
            </a:r>
            <a:r>
              <a:rPr lang="en-US" sz="1600" dirty="0"/>
              <a:t>: automated analysis of events via aggregated twitter sentiment</a:t>
            </a:r>
            <a:r>
              <a:rPr lang="en-US" sz="1600" dirty="0" smtClean="0"/>
              <a:t>. [Hu et al 2012]</a:t>
            </a:r>
          </a:p>
          <a:p>
            <a:endParaRPr kumimoji="0" lang="en-US" sz="1600" b="0" i="0" u="none" strike="noStrike" cap="none" normalizeH="0" baseline="0" dirty="0" smtClean="0">
              <a:ln>
                <a:noFill/>
              </a:ln>
              <a:solidFill>
                <a:schemeClr val="tx1"/>
              </a:solidFill>
              <a:effectLst/>
              <a:latin typeface="Times"/>
            </a:endParaRPr>
          </a:p>
        </p:txBody>
      </p:sp>
      <p:cxnSp>
        <p:nvCxnSpPr>
          <p:cNvPr id="12" name="Straight Connector 11"/>
          <p:cNvCxnSpPr>
            <a:stCxn id="6" idx="3"/>
          </p:cNvCxnSpPr>
          <p:nvPr/>
        </p:nvCxnSpPr>
        <p:spPr bwMode="auto">
          <a:xfrm>
            <a:off x="2554224" y="4989576"/>
            <a:ext cx="1097280" cy="10668"/>
          </a:xfrm>
          <a:prstGeom prst="line">
            <a:avLst/>
          </a:prstGeom>
          <a:solidFill>
            <a:schemeClr val="accent1"/>
          </a:solidFill>
          <a:ln w="76200" cap="flat" cmpd="sng" algn="ctr">
            <a:solidFill>
              <a:schemeClr val="accent5">
                <a:lumMod val="90000"/>
              </a:schemeClr>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5" name="Rounded Rectangle 14"/>
          <p:cNvSpPr/>
          <p:nvPr/>
        </p:nvSpPr>
        <p:spPr bwMode="auto">
          <a:xfrm>
            <a:off x="3240024" y="3581400"/>
            <a:ext cx="5562600" cy="2667000"/>
          </a:xfrm>
          <a:prstGeom prst="roundRect">
            <a:avLst/>
          </a:prstGeom>
          <a:ln w="57150">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285750" indent="-285750">
              <a:buFont typeface="Arial" panose="020B0604020202020204" pitchFamily="34" charset="0"/>
              <a:buChar char="•"/>
            </a:pPr>
            <a:r>
              <a:rPr lang="en-US" sz="1600" dirty="0"/>
              <a:t>Can </a:t>
            </a:r>
            <a:r>
              <a:rPr lang="en-US" sz="1600" dirty="0" smtClean="0"/>
              <a:t>we understand Van </a:t>
            </a:r>
            <a:r>
              <a:rPr lang="en-US" sz="1600" dirty="0"/>
              <a:t>G</a:t>
            </a:r>
            <a:r>
              <a:rPr lang="en-US" sz="1600" dirty="0" smtClean="0"/>
              <a:t>ogh’s </a:t>
            </a:r>
            <a:r>
              <a:rPr lang="en-US" sz="1600" dirty="0"/>
              <a:t>mood?: learning to infer affects from </a:t>
            </a:r>
            <a:r>
              <a:rPr lang="en-US" sz="1600" dirty="0" smtClean="0"/>
              <a:t>images in </a:t>
            </a:r>
            <a:r>
              <a:rPr lang="en-US" sz="1600" dirty="0"/>
              <a:t>social networks</a:t>
            </a:r>
            <a:r>
              <a:rPr lang="en-US" sz="1600" dirty="0" smtClean="0"/>
              <a:t>.[</a:t>
            </a:r>
            <a:r>
              <a:rPr lang="en-US" sz="1600" dirty="0" err="1" smtClean="0"/>
              <a:t>Jia</a:t>
            </a:r>
            <a:r>
              <a:rPr lang="en-US" sz="1600" dirty="0" smtClean="0"/>
              <a:t> et all 2012 ] </a:t>
            </a:r>
          </a:p>
          <a:p>
            <a:pPr marL="285750" indent="-285750">
              <a:buFont typeface="Arial" panose="020B0604020202020204" pitchFamily="34" charset="0"/>
              <a:buChar char="•"/>
            </a:pPr>
            <a:r>
              <a:rPr lang="en-US" sz="1600" dirty="0" err="1" smtClean="0"/>
              <a:t>Sentribute</a:t>
            </a:r>
            <a:r>
              <a:rPr lang="en-US" sz="1600" dirty="0" smtClean="0"/>
              <a:t>: image </a:t>
            </a:r>
            <a:r>
              <a:rPr lang="en-US" sz="1600" dirty="0"/>
              <a:t>sentiment analysis from a mid-level perspective</a:t>
            </a:r>
            <a:r>
              <a:rPr lang="en-US" sz="1600" dirty="0" smtClean="0"/>
              <a:t>. [Yuan et al2013]</a:t>
            </a:r>
          </a:p>
          <a:p>
            <a:pPr marL="285750" indent="-285750">
              <a:buFont typeface="Arial" panose="020B0604020202020204" pitchFamily="34" charset="0"/>
              <a:buChar char="•"/>
            </a:pPr>
            <a:r>
              <a:rPr lang="en-US" sz="1600" dirty="0" smtClean="0"/>
              <a:t>Large-scale </a:t>
            </a:r>
            <a:r>
              <a:rPr lang="en-US" sz="1600" dirty="0"/>
              <a:t>visual sentiment ontology and detectors using </a:t>
            </a:r>
            <a:r>
              <a:rPr lang="en-US" sz="1600" dirty="0" smtClean="0"/>
              <a:t>adjective noun pairs [</a:t>
            </a:r>
            <a:r>
              <a:rPr lang="en-US" sz="1600" dirty="0" err="1" smtClean="0"/>
              <a:t>Borth</a:t>
            </a:r>
            <a:r>
              <a:rPr lang="en-US" sz="1600" dirty="0" smtClean="0"/>
              <a:t> et al2013]</a:t>
            </a:r>
          </a:p>
          <a:p>
            <a:pPr marL="285750" indent="-285750">
              <a:buFont typeface="Arial" panose="020B0604020202020204" pitchFamily="34" charset="0"/>
              <a:buChar char="•"/>
            </a:pPr>
            <a:r>
              <a:rPr lang="en-US" sz="1600" dirty="0" smtClean="0"/>
              <a:t>Robust </a:t>
            </a:r>
            <a:r>
              <a:rPr lang="en-US" sz="1600" dirty="0"/>
              <a:t>image </a:t>
            </a:r>
            <a:r>
              <a:rPr lang="en-US" sz="1600" dirty="0" smtClean="0"/>
              <a:t>sentiment analysis </a:t>
            </a:r>
            <a:r>
              <a:rPr lang="en-US" sz="1600" dirty="0"/>
              <a:t>using progressively trained and domain </a:t>
            </a:r>
            <a:r>
              <a:rPr lang="en-US" sz="1600" dirty="0" smtClean="0"/>
              <a:t>transferred </a:t>
            </a:r>
            <a:r>
              <a:rPr lang="en-US" sz="1600" dirty="0"/>
              <a:t> </a:t>
            </a:r>
            <a:r>
              <a:rPr lang="en-US" sz="1600" dirty="0" smtClean="0"/>
              <a:t>deep </a:t>
            </a:r>
            <a:r>
              <a:rPr lang="en-US" sz="1600" dirty="0"/>
              <a:t>networks</a:t>
            </a:r>
            <a:r>
              <a:rPr lang="en-US" sz="1600" dirty="0" smtClean="0"/>
              <a:t>. [You et al 2015]</a:t>
            </a:r>
          </a:p>
          <a:p>
            <a:pPr marL="285750" indent="-285750">
              <a:buFont typeface="Arial" panose="020B0604020202020204" pitchFamily="34" charset="0"/>
              <a:buChar char="•"/>
            </a:pPr>
            <a:endParaRPr kumimoji="0" lang="en-US" sz="1600" b="0" i="0" u="none" strike="noStrike" cap="none" normalizeH="0" baseline="0" dirty="0" smtClean="0">
              <a:ln>
                <a:noFill/>
              </a:ln>
              <a:solidFill>
                <a:schemeClr val="tx1"/>
              </a:solidFill>
              <a:effectLst/>
              <a:latin typeface="Times"/>
            </a:endParaRPr>
          </a:p>
        </p:txBody>
      </p:sp>
      <p:sp>
        <p:nvSpPr>
          <p:cNvPr id="3" name="Rectangle 2"/>
          <p:cNvSpPr/>
          <p:nvPr/>
        </p:nvSpPr>
        <p:spPr>
          <a:xfrm>
            <a:off x="1600200" y="1581910"/>
            <a:ext cx="6858000" cy="39989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smtClean="0"/>
              <a:t>Sentiment labels </a:t>
            </a:r>
            <a:r>
              <a:rPr lang="en-US" sz="3200" dirty="0"/>
              <a:t>are in general unavailable for social media images, </a:t>
            </a:r>
            <a:r>
              <a:rPr lang="en-US" sz="3200" dirty="0" smtClean="0"/>
              <a:t>and it </a:t>
            </a:r>
            <a:r>
              <a:rPr lang="en-US" sz="3200" dirty="0"/>
              <a:t>is too labor- and time-intensive to obtain labeled sets </a:t>
            </a:r>
            <a:r>
              <a:rPr lang="en-US" sz="3200" dirty="0" smtClean="0"/>
              <a:t>large  enough </a:t>
            </a:r>
            <a:r>
              <a:rPr lang="en-US" sz="3200" dirty="0"/>
              <a:t>for robust training.</a:t>
            </a:r>
          </a:p>
        </p:txBody>
      </p:sp>
    </p:spTree>
    <p:extLst>
      <p:ext uri="{BB962C8B-B14F-4D97-AF65-F5344CB8AC3E}">
        <p14:creationId xmlns:p14="http://schemas.microsoft.com/office/powerpoint/2010/main" val="197874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944676"/>
          </a:xfrm>
        </p:spPr>
        <p:txBody>
          <a:bodyPr>
            <a:noAutofit/>
          </a:bodyPr>
          <a:lstStyle/>
          <a:p>
            <a:pPr algn="ctr"/>
            <a:r>
              <a:rPr lang="en-US" sz="3600" b="1" dirty="0" smtClean="0">
                <a:solidFill>
                  <a:srgbClr val="C00000"/>
                </a:solidFill>
              </a:rPr>
              <a:t>Need for Combining Text &amp; Visual Cues</a:t>
            </a:r>
            <a:endParaRPr lang="en-US" sz="3600" b="1" dirty="0">
              <a:solidFill>
                <a:srgbClr val="C00000"/>
              </a:solidFill>
            </a:endParaRPr>
          </a:p>
        </p:txBody>
      </p:sp>
      <p:pic>
        <p:nvPicPr>
          <p:cNvPr id="7" name="Picture 6"/>
          <p:cNvPicPr>
            <a:picLocks noChangeAspect="1"/>
          </p:cNvPicPr>
          <p:nvPr/>
        </p:nvPicPr>
        <p:blipFill>
          <a:blip r:embed="rId3"/>
          <a:stretch>
            <a:fillRect/>
          </a:stretch>
        </p:blipFill>
        <p:spPr>
          <a:xfrm>
            <a:off x="385985" y="1230428"/>
            <a:ext cx="7979399" cy="3733800"/>
          </a:xfrm>
          <a:prstGeom prst="rect">
            <a:avLst/>
          </a:prstGeom>
        </p:spPr>
      </p:pic>
      <p:sp>
        <p:nvSpPr>
          <p:cNvPr id="19" name="Rectangle 18"/>
          <p:cNvSpPr/>
          <p:nvPr/>
        </p:nvSpPr>
        <p:spPr bwMode="auto">
          <a:xfrm>
            <a:off x="3047831" y="2182590"/>
            <a:ext cx="569976" cy="455250"/>
          </a:xfrm>
          <a:prstGeom prst="rect">
            <a:avLst/>
          </a:prstGeom>
          <a:noFill/>
          <a:ln w="28575">
            <a:solidFill>
              <a:srgbClr val="00B050"/>
            </a:solidFill>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a:endParaRPr>
          </a:p>
        </p:txBody>
      </p:sp>
      <p:sp>
        <p:nvSpPr>
          <p:cNvPr id="22" name="Rectangle 21"/>
          <p:cNvSpPr/>
          <p:nvPr/>
        </p:nvSpPr>
        <p:spPr bwMode="auto">
          <a:xfrm>
            <a:off x="5383428" y="2476619"/>
            <a:ext cx="1610265" cy="1553160"/>
          </a:xfrm>
          <a:prstGeom prst="rect">
            <a:avLst/>
          </a:prstGeom>
          <a:noFill/>
          <a:ln w="28575">
            <a:solidFill>
              <a:srgbClr val="00B050"/>
            </a:solidFill>
            <a:headEnd type="none" w="med" len="med"/>
            <a:tailEnd type="none" w="med" len="med"/>
          </a:ln>
          <a:ex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a:endParaRPr>
          </a:p>
        </p:txBody>
      </p:sp>
      <p:cxnSp>
        <p:nvCxnSpPr>
          <p:cNvPr id="23" name="Straight Arrow Connector 22"/>
          <p:cNvCxnSpPr/>
          <p:nvPr/>
        </p:nvCxnSpPr>
        <p:spPr bwMode="auto">
          <a:xfrm flipH="1">
            <a:off x="1548765" y="2637840"/>
            <a:ext cx="1594485" cy="2485621"/>
          </a:xfrm>
          <a:prstGeom prst="straightConnector1">
            <a:avLst/>
          </a:prstGeom>
          <a:solidFill>
            <a:schemeClr val="accent1"/>
          </a:solidFill>
          <a:ln w="76200" cap="flat" cmpd="sng" algn="ctr">
            <a:solidFill>
              <a:srgbClr val="CC0066"/>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4" name="TextBox 23"/>
          <p:cNvSpPr txBox="1"/>
          <p:nvPr/>
        </p:nvSpPr>
        <p:spPr>
          <a:xfrm>
            <a:off x="1729739" y="4877240"/>
            <a:ext cx="1888067" cy="707886"/>
          </a:xfrm>
          <a:prstGeom prst="rect">
            <a:avLst/>
          </a:prstGeom>
          <a:noFill/>
        </p:spPr>
        <p:txBody>
          <a:bodyPr wrap="square" rtlCol="0">
            <a:spAutoFit/>
          </a:bodyPr>
          <a:lstStyle/>
          <a:p>
            <a:r>
              <a:rPr lang="en-US" sz="2000" dirty="0" smtClean="0">
                <a:solidFill>
                  <a:srgbClr val="00B050"/>
                </a:solidFill>
              </a:rPr>
              <a:t>Face</a:t>
            </a:r>
          </a:p>
          <a:p>
            <a:r>
              <a:rPr lang="en-US" sz="2000" dirty="0" smtClean="0">
                <a:solidFill>
                  <a:srgbClr val="00B050"/>
                </a:solidFill>
              </a:rPr>
              <a:t>Detector</a:t>
            </a:r>
            <a:endParaRPr lang="en-US" sz="2000" dirty="0">
              <a:solidFill>
                <a:srgbClr val="00B050"/>
              </a:solidFill>
            </a:endParaRPr>
          </a:p>
        </p:txBody>
      </p:sp>
      <p:sp>
        <p:nvSpPr>
          <p:cNvPr id="25" name="TextBox 24"/>
          <p:cNvSpPr txBox="1"/>
          <p:nvPr/>
        </p:nvSpPr>
        <p:spPr>
          <a:xfrm>
            <a:off x="2710977" y="4855886"/>
            <a:ext cx="1391221" cy="707886"/>
          </a:xfrm>
          <a:prstGeom prst="rect">
            <a:avLst/>
          </a:prstGeom>
          <a:noFill/>
        </p:spPr>
        <p:txBody>
          <a:bodyPr wrap="square" rtlCol="0">
            <a:spAutoFit/>
          </a:bodyPr>
          <a:lstStyle/>
          <a:p>
            <a:r>
              <a:rPr lang="en-US" sz="2000" dirty="0" smtClean="0">
                <a:solidFill>
                  <a:srgbClr val="00B050"/>
                </a:solidFill>
              </a:rPr>
              <a:t>Expression recognition</a:t>
            </a:r>
            <a:endParaRPr lang="en-US" sz="2000" dirty="0">
              <a:solidFill>
                <a:srgbClr val="00B050"/>
              </a:solidFill>
            </a:endParaRPr>
          </a:p>
        </p:txBody>
      </p:sp>
      <p:sp>
        <p:nvSpPr>
          <p:cNvPr id="26" name="TextBox 25"/>
          <p:cNvSpPr txBox="1"/>
          <p:nvPr/>
        </p:nvSpPr>
        <p:spPr>
          <a:xfrm>
            <a:off x="634365" y="5123461"/>
            <a:ext cx="914400" cy="461665"/>
          </a:xfrm>
          <a:prstGeom prst="rect">
            <a:avLst/>
          </a:prstGeom>
          <a:noFill/>
        </p:spPr>
        <p:txBody>
          <a:bodyPr wrap="square" rtlCol="0">
            <a:spAutoFit/>
          </a:bodyPr>
          <a:lstStyle/>
          <a:p>
            <a:r>
              <a:rPr lang="en-US" dirty="0" smtClean="0">
                <a:solidFill>
                  <a:srgbClr val="0070C0"/>
                </a:solidFill>
              </a:rPr>
              <a:t>“Cry”</a:t>
            </a:r>
            <a:endParaRPr lang="en-US" dirty="0">
              <a:solidFill>
                <a:srgbClr val="0070C0"/>
              </a:solidFill>
            </a:endParaRPr>
          </a:p>
        </p:txBody>
      </p:sp>
      <p:sp>
        <p:nvSpPr>
          <p:cNvPr id="27" name="TextBox 26"/>
          <p:cNvSpPr txBox="1"/>
          <p:nvPr/>
        </p:nvSpPr>
        <p:spPr>
          <a:xfrm>
            <a:off x="7669773" y="2851727"/>
            <a:ext cx="1391221" cy="707886"/>
          </a:xfrm>
          <a:prstGeom prst="rect">
            <a:avLst/>
          </a:prstGeom>
          <a:noFill/>
        </p:spPr>
        <p:txBody>
          <a:bodyPr wrap="square" rtlCol="0">
            <a:spAutoFit/>
          </a:bodyPr>
          <a:lstStyle/>
          <a:p>
            <a:r>
              <a:rPr lang="en-US" sz="2000" dirty="0" smtClean="0">
                <a:solidFill>
                  <a:srgbClr val="00B050"/>
                </a:solidFill>
              </a:rPr>
              <a:t>Expression recognition</a:t>
            </a:r>
            <a:endParaRPr lang="en-US" sz="2000" dirty="0">
              <a:solidFill>
                <a:srgbClr val="00B050"/>
              </a:solidFill>
            </a:endParaRPr>
          </a:p>
        </p:txBody>
      </p:sp>
      <p:sp>
        <p:nvSpPr>
          <p:cNvPr id="28" name="TextBox 27"/>
          <p:cNvSpPr txBox="1"/>
          <p:nvPr/>
        </p:nvSpPr>
        <p:spPr>
          <a:xfrm>
            <a:off x="7196519" y="2209381"/>
            <a:ext cx="1466850" cy="707886"/>
          </a:xfrm>
          <a:prstGeom prst="rect">
            <a:avLst/>
          </a:prstGeom>
          <a:noFill/>
        </p:spPr>
        <p:txBody>
          <a:bodyPr wrap="square" rtlCol="0">
            <a:spAutoFit/>
          </a:bodyPr>
          <a:lstStyle/>
          <a:p>
            <a:r>
              <a:rPr lang="en-US" sz="2000" dirty="0" smtClean="0">
                <a:solidFill>
                  <a:srgbClr val="00B050"/>
                </a:solidFill>
              </a:rPr>
              <a:t>Face</a:t>
            </a:r>
          </a:p>
          <a:p>
            <a:r>
              <a:rPr lang="en-US" sz="2000" dirty="0" smtClean="0">
                <a:solidFill>
                  <a:srgbClr val="00B050"/>
                </a:solidFill>
              </a:rPr>
              <a:t>Detector</a:t>
            </a:r>
            <a:endParaRPr lang="en-US" sz="2000" dirty="0">
              <a:solidFill>
                <a:srgbClr val="00B050"/>
              </a:solidFill>
            </a:endParaRPr>
          </a:p>
        </p:txBody>
      </p:sp>
      <p:sp>
        <p:nvSpPr>
          <p:cNvPr id="29" name="TextBox 28"/>
          <p:cNvSpPr txBox="1"/>
          <p:nvPr/>
        </p:nvSpPr>
        <p:spPr>
          <a:xfrm>
            <a:off x="7992738" y="3772197"/>
            <a:ext cx="914400" cy="461665"/>
          </a:xfrm>
          <a:prstGeom prst="rect">
            <a:avLst/>
          </a:prstGeom>
          <a:noFill/>
        </p:spPr>
        <p:txBody>
          <a:bodyPr wrap="square" rtlCol="0">
            <a:spAutoFit/>
          </a:bodyPr>
          <a:lstStyle/>
          <a:p>
            <a:r>
              <a:rPr lang="en-US" dirty="0" smtClean="0">
                <a:solidFill>
                  <a:srgbClr val="C00000"/>
                </a:solidFill>
              </a:rPr>
              <a:t>“Cry”</a:t>
            </a:r>
            <a:endParaRPr lang="en-US" dirty="0">
              <a:solidFill>
                <a:srgbClr val="C00000"/>
              </a:solidFill>
            </a:endParaRPr>
          </a:p>
        </p:txBody>
      </p:sp>
      <p:cxnSp>
        <p:nvCxnSpPr>
          <p:cNvPr id="30" name="Straight Arrow Connector 29"/>
          <p:cNvCxnSpPr/>
          <p:nvPr/>
        </p:nvCxnSpPr>
        <p:spPr bwMode="auto">
          <a:xfrm>
            <a:off x="7089035" y="3451271"/>
            <a:ext cx="958581" cy="116843"/>
          </a:xfrm>
          <a:prstGeom prst="straightConnector1">
            <a:avLst/>
          </a:prstGeom>
          <a:solidFill>
            <a:schemeClr val="accent1"/>
          </a:solidFill>
          <a:ln w="76200" cap="flat" cmpd="sng" algn="ctr">
            <a:solidFill>
              <a:srgbClr val="CC0066"/>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1" name="TextBox 30"/>
          <p:cNvSpPr txBox="1"/>
          <p:nvPr/>
        </p:nvSpPr>
        <p:spPr>
          <a:xfrm>
            <a:off x="3361280" y="5731657"/>
            <a:ext cx="3483864" cy="523220"/>
          </a:xfrm>
          <a:prstGeom prst="rect">
            <a:avLst/>
          </a:prstGeom>
          <a:noFill/>
        </p:spPr>
        <p:txBody>
          <a:bodyPr wrap="square" rtlCol="0">
            <a:spAutoFit/>
          </a:bodyPr>
          <a:lstStyle/>
          <a:p>
            <a:r>
              <a:rPr lang="en-US" sz="2800" dirty="0" smtClean="0"/>
              <a:t> Visual Affective Gap   </a:t>
            </a:r>
            <a:endParaRPr lang="en-US" sz="2800" dirty="0"/>
          </a:p>
        </p:txBody>
      </p:sp>
      <p:pic>
        <p:nvPicPr>
          <p:cNvPr id="33" name="Picture 32" descr="Thumbs-down-icon.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84450" y="5791509"/>
            <a:ext cx="558800" cy="503632"/>
          </a:xfrm>
          <a:prstGeom prst="rect">
            <a:avLst/>
          </a:prstGeom>
        </p:spPr>
      </p:pic>
    </p:spTree>
    <p:extLst>
      <p:ext uri="{BB962C8B-B14F-4D97-AF65-F5344CB8AC3E}">
        <p14:creationId xmlns:p14="http://schemas.microsoft.com/office/powerpoint/2010/main" val="15514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9"/>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23"/>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26"/>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24"/>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25"/>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29"/>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27"/>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28"/>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30"/>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22" grpId="0" animBg="1"/>
      <p:bldP spid="22" grpId="1" animBg="1"/>
      <p:bldP spid="24" grpId="0"/>
      <p:bldP spid="24" grpId="1"/>
      <p:bldP spid="25" grpId="0"/>
      <p:bldP spid="25" grpId="1"/>
      <p:bldP spid="26" grpId="0"/>
      <p:bldP spid="26" grpId="1"/>
      <p:bldP spid="27" grpId="0"/>
      <p:bldP spid="27" grpId="1"/>
      <p:bldP spid="28" grpId="0"/>
      <p:bldP spid="28" grpId="1"/>
      <p:bldP spid="29" grpId="0"/>
      <p:bldP spid="29" grpId="1"/>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5791200" y="5470132"/>
            <a:ext cx="1371600" cy="558603"/>
          </a:xfrm>
          <a:prstGeom prst="rect">
            <a:avLst/>
          </a:prstGeom>
          <a:noFill/>
        </p:spPr>
        <p:txBody>
          <a:bodyPr wrap="square" rtlCol="0">
            <a:spAutoFit/>
          </a:bodyPr>
          <a:lstStyle/>
          <a:p>
            <a:endParaRPr lang="en-US" dirty="0"/>
          </a:p>
        </p:txBody>
      </p:sp>
      <p:pic>
        <p:nvPicPr>
          <p:cNvPr id="19" name="Picture 18"/>
          <p:cNvPicPr>
            <a:picLocks noChangeAspect="1"/>
          </p:cNvPicPr>
          <p:nvPr/>
        </p:nvPicPr>
        <p:blipFill>
          <a:blip r:embed="rId3"/>
          <a:stretch>
            <a:fillRect/>
          </a:stretch>
        </p:blipFill>
        <p:spPr>
          <a:xfrm>
            <a:off x="-49455" y="3141785"/>
            <a:ext cx="7979399" cy="3733800"/>
          </a:xfrm>
          <a:prstGeom prst="rect">
            <a:avLst/>
          </a:prstGeom>
        </p:spPr>
      </p:pic>
      <p:sp>
        <p:nvSpPr>
          <p:cNvPr id="7" name="Oval Callout 6"/>
          <p:cNvSpPr/>
          <p:nvPr/>
        </p:nvSpPr>
        <p:spPr>
          <a:xfrm>
            <a:off x="157544" y="1159442"/>
            <a:ext cx="4414456" cy="2040958"/>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“Girlfriend crying a lot when </a:t>
            </a:r>
            <a:r>
              <a:rPr lang="en-US" dirty="0" smtClean="0"/>
              <a:t>I  proposed </a:t>
            </a:r>
            <a:r>
              <a:rPr lang="en-US" dirty="0"/>
              <a:t>to her”.</a:t>
            </a:r>
          </a:p>
        </p:txBody>
      </p:sp>
      <p:sp>
        <p:nvSpPr>
          <p:cNvPr id="22" name="Oval Callout 21"/>
          <p:cNvSpPr/>
          <p:nvPr/>
        </p:nvSpPr>
        <p:spPr>
          <a:xfrm>
            <a:off x="4778999" y="931778"/>
            <a:ext cx="4414456" cy="2040958"/>
          </a:xfrm>
          <a:prstGeom prst="wedgeEllipseCallout">
            <a:avLst/>
          </a:prstGeom>
        </p:spPr>
        <p:style>
          <a:lnRef idx="3">
            <a:schemeClr val="lt1"/>
          </a:lnRef>
          <a:fillRef idx="1">
            <a:schemeClr val="accent6"/>
          </a:fillRef>
          <a:effectRef idx="1">
            <a:schemeClr val="accent6"/>
          </a:effectRef>
          <a:fontRef idx="minor">
            <a:schemeClr val="lt1"/>
          </a:fontRef>
        </p:style>
        <p:txBody>
          <a:bodyPr rtlCol="0" anchor="ctr"/>
          <a:lstStyle/>
          <a:p>
            <a:r>
              <a:rPr lang="en-US" dirty="0" smtClean="0"/>
              <a:t>“My cute baby wants ice cream!”.</a:t>
            </a:r>
            <a:endParaRPr lang="en-US" dirty="0"/>
          </a:p>
        </p:txBody>
      </p:sp>
      <p:sp>
        <p:nvSpPr>
          <p:cNvPr id="9" name="Rectangle 8"/>
          <p:cNvSpPr/>
          <p:nvPr/>
        </p:nvSpPr>
        <p:spPr>
          <a:xfrm>
            <a:off x="1782472" y="2032527"/>
            <a:ext cx="1371600" cy="50466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2209800" y="1575612"/>
            <a:ext cx="944272" cy="456916"/>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5954913" y="1551738"/>
            <a:ext cx="740399" cy="50466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a:spLocks noGrp="1"/>
          </p:cNvSpPr>
          <p:nvPr>
            <p:ph type="title"/>
          </p:nvPr>
        </p:nvSpPr>
        <p:spPr>
          <a:xfrm>
            <a:off x="685800" y="152400"/>
            <a:ext cx="7772400" cy="944676"/>
          </a:xfrm>
        </p:spPr>
        <p:txBody>
          <a:bodyPr>
            <a:noAutofit/>
          </a:bodyPr>
          <a:lstStyle/>
          <a:p>
            <a:pPr algn="ctr"/>
            <a:r>
              <a:rPr lang="en-US" sz="3600" b="1" dirty="0" smtClean="0">
                <a:solidFill>
                  <a:srgbClr val="C00000"/>
                </a:solidFill>
              </a:rPr>
              <a:t>Need for Combining Text &amp; Visual Cues</a:t>
            </a:r>
            <a:endParaRPr lang="en-US" sz="3600" b="1" dirty="0">
              <a:solidFill>
                <a:srgbClr val="C00000"/>
              </a:solidFill>
            </a:endParaRPr>
          </a:p>
        </p:txBody>
      </p:sp>
    </p:spTree>
    <p:extLst>
      <p:ext uri="{BB962C8B-B14F-4D97-AF65-F5344CB8AC3E}">
        <p14:creationId xmlns:p14="http://schemas.microsoft.com/office/powerpoint/2010/main" val="322029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1000"/>
                                        <p:tgtEl>
                                          <p:spTgt spid="24"/>
                                        </p:tgtEl>
                                      </p:cBhvr>
                                    </p:animEffect>
                                    <p:anim calcmode="lin" valueType="num">
                                      <p:cBhvr>
                                        <p:cTn id="26" dur="1000" fill="hold"/>
                                        <p:tgtEl>
                                          <p:spTgt spid="24"/>
                                        </p:tgtEl>
                                        <p:attrNameLst>
                                          <p:attrName>ppt_x</p:attrName>
                                        </p:attrNameLst>
                                      </p:cBhvr>
                                      <p:tavLst>
                                        <p:tav tm="0">
                                          <p:val>
                                            <p:strVal val="#ppt_x"/>
                                          </p:val>
                                        </p:tav>
                                        <p:tav tm="100000">
                                          <p:val>
                                            <p:strVal val="#ppt_x"/>
                                          </p:val>
                                        </p:tav>
                                      </p:tavLst>
                                    </p:anim>
                                    <p:anim calcmode="lin" valueType="num">
                                      <p:cBhvr>
                                        <p:cTn id="27"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2" grpId="0" animBg="1"/>
      <p:bldP spid="9" grpId="0" animBg="1"/>
      <p:bldP spid="24" grpId="0" animBg="1"/>
      <p:bldP spid="2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sz="5400" b="1" dirty="0" smtClean="0">
                <a:solidFill>
                  <a:srgbClr val="990000"/>
                </a:solidFill>
              </a:rPr>
              <a:t>Outline</a:t>
            </a:r>
            <a:endParaRPr lang="en-US" sz="5400" b="1" dirty="0">
              <a:solidFill>
                <a:srgbClr val="990000"/>
              </a:solidFill>
            </a:endParaRPr>
          </a:p>
        </p:txBody>
      </p:sp>
      <p:sp>
        <p:nvSpPr>
          <p:cNvPr id="3" name="内容占位符 2"/>
          <p:cNvSpPr>
            <a:spLocks noGrp="1"/>
          </p:cNvSpPr>
          <p:nvPr>
            <p:ph idx="1"/>
          </p:nvPr>
        </p:nvSpPr>
        <p:spPr>
          <a:xfrm>
            <a:off x="757170" y="1587746"/>
            <a:ext cx="8082030" cy="5041653"/>
          </a:xfrm>
        </p:spPr>
        <p:txBody>
          <a:bodyPr/>
          <a:lstStyle/>
          <a:p>
            <a:r>
              <a:rPr lang="en-US" sz="2800" dirty="0" smtClean="0"/>
              <a:t>Motivation and Related Work</a:t>
            </a:r>
          </a:p>
          <a:p>
            <a:endParaRPr lang="en-US" sz="2800" dirty="0" smtClean="0"/>
          </a:p>
          <a:p>
            <a:r>
              <a:rPr lang="en-US" sz="2800" dirty="0" smtClean="0">
                <a:solidFill>
                  <a:srgbClr val="FF0000"/>
                </a:solidFill>
              </a:rPr>
              <a:t>Unsupervised Sentiment Analysis</a:t>
            </a:r>
          </a:p>
          <a:p>
            <a:pPr lvl="1">
              <a:buFont typeface="Wingdings" panose="05000000000000000000" pitchFamily="2" charset="2"/>
              <a:buChar char="Ø"/>
            </a:pPr>
            <a:r>
              <a:rPr lang="en-US" sz="2500" dirty="0" smtClean="0">
                <a:solidFill>
                  <a:srgbClr val="FF0000"/>
                </a:solidFill>
              </a:rPr>
              <a:t>   Overview</a:t>
            </a:r>
          </a:p>
          <a:p>
            <a:pPr lvl="1">
              <a:buFont typeface="Wingdings" panose="05000000000000000000" pitchFamily="2" charset="2"/>
              <a:buChar char="Ø"/>
            </a:pPr>
            <a:r>
              <a:rPr lang="en-US" sz="2500" dirty="0" smtClean="0">
                <a:solidFill>
                  <a:srgbClr val="FF0000"/>
                </a:solidFill>
              </a:rPr>
              <a:t>   Nonnegative Matrix Factorization</a:t>
            </a:r>
          </a:p>
          <a:p>
            <a:pPr lvl="1">
              <a:buFont typeface="Wingdings" panose="05000000000000000000" pitchFamily="2" charset="2"/>
              <a:buChar char="Ø"/>
            </a:pPr>
            <a:r>
              <a:rPr lang="en-US" sz="2500" dirty="0">
                <a:solidFill>
                  <a:srgbClr val="FF0000"/>
                </a:solidFill>
              </a:rPr>
              <a:t> </a:t>
            </a:r>
            <a:r>
              <a:rPr lang="en-US" sz="2500" dirty="0" smtClean="0">
                <a:solidFill>
                  <a:srgbClr val="FF0000"/>
                </a:solidFill>
              </a:rPr>
              <a:t>  Learning Process with Regularization</a:t>
            </a:r>
          </a:p>
          <a:p>
            <a:endParaRPr lang="en-US" sz="2800" dirty="0" smtClean="0"/>
          </a:p>
          <a:p>
            <a:r>
              <a:rPr lang="en-US" sz="2800" dirty="0"/>
              <a:t>Evaluation and Experiments</a:t>
            </a:r>
          </a:p>
          <a:p>
            <a:endParaRPr lang="en-US" sz="2800" dirty="0" smtClean="0"/>
          </a:p>
          <a:p>
            <a:r>
              <a:rPr lang="en-US" sz="2800" dirty="0" smtClean="0"/>
              <a:t>Conclusion and Future Work</a:t>
            </a:r>
          </a:p>
        </p:txBody>
      </p:sp>
      <p:pic>
        <p:nvPicPr>
          <p:cNvPr id="5" name="Picture 4" descr="Thumbs-up-icon.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822" y="2514600"/>
            <a:ext cx="591828" cy="53339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1215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85800" y="152400"/>
            <a:ext cx="7886700" cy="1325563"/>
          </a:xfrm>
        </p:spPr>
        <p:txBody>
          <a:bodyPr>
            <a:normAutofit/>
          </a:bodyPr>
          <a:lstStyle/>
          <a:p>
            <a:pPr algn="ctr"/>
            <a:r>
              <a:rPr lang="en-US" sz="3600" b="1" dirty="0" smtClean="0">
                <a:solidFill>
                  <a:srgbClr val="CC0000"/>
                </a:solidFill>
              </a:rPr>
              <a:t>Overview of USEA: Our Hybrid Approach</a:t>
            </a:r>
            <a:endParaRPr lang="en-US" sz="3600" b="1" dirty="0">
              <a:solidFill>
                <a:srgbClr val="CC0000"/>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133" y="1898775"/>
            <a:ext cx="4114800" cy="1398946"/>
          </a:xfrm>
          <a:prstGeom prst="rect">
            <a:avLst/>
          </a:prstGeom>
        </p:spPr>
      </p:pic>
      <p:sp>
        <p:nvSpPr>
          <p:cNvPr id="10" name="Right Brace 9"/>
          <p:cNvSpPr/>
          <p:nvPr/>
        </p:nvSpPr>
        <p:spPr>
          <a:xfrm>
            <a:off x="4306241" y="2819400"/>
            <a:ext cx="943708" cy="1811670"/>
          </a:xfrm>
          <a:prstGeom prst="rightBrace">
            <a:avLst/>
          </a:prstGeom>
          <a:ln w="57150">
            <a:solidFill>
              <a:srgbClr val="CC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a:xfrm>
            <a:off x="5486400" y="2916418"/>
            <a:ext cx="1828800" cy="17526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dirty="0" smtClean="0"/>
              <a:t>Model </a:t>
            </a:r>
          </a:p>
          <a:p>
            <a:pPr algn="ctr"/>
            <a:r>
              <a:rPr lang="en-US" sz="3200" dirty="0" smtClean="0"/>
              <a:t>Learning</a:t>
            </a:r>
            <a:endParaRPr lang="en-US" sz="3200" dirty="0"/>
          </a:p>
        </p:txBody>
      </p:sp>
      <p:sp>
        <p:nvSpPr>
          <p:cNvPr id="12" name="Rounded Rectangle 11"/>
          <p:cNvSpPr/>
          <p:nvPr/>
        </p:nvSpPr>
        <p:spPr>
          <a:xfrm>
            <a:off x="4953000" y="5431018"/>
            <a:ext cx="3236093" cy="119838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3200" dirty="0" smtClean="0"/>
              <a:t>Prior Knowledge</a:t>
            </a:r>
            <a:endParaRPr lang="en-US" sz="3200" dirty="0"/>
          </a:p>
        </p:txBody>
      </p:sp>
      <p:sp>
        <p:nvSpPr>
          <p:cNvPr id="13" name="Up Arrow 12"/>
          <p:cNvSpPr/>
          <p:nvPr/>
        </p:nvSpPr>
        <p:spPr>
          <a:xfrm>
            <a:off x="6057900" y="4772909"/>
            <a:ext cx="685800" cy="5542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a:off x="7332785" y="3564118"/>
            <a:ext cx="6096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a:blip r:embed="rId4"/>
          <a:stretch>
            <a:fillRect/>
          </a:stretch>
        </p:blipFill>
        <p:spPr>
          <a:xfrm>
            <a:off x="7882756" y="2315763"/>
            <a:ext cx="1064841" cy="1225460"/>
          </a:xfrm>
          <a:prstGeom prst="rect">
            <a:avLst/>
          </a:prstGeom>
        </p:spPr>
      </p:pic>
      <p:pic>
        <p:nvPicPr>
          <p:cNvPr id="18" name="Picture 17"/>
          <p:cNvPicPr>
            <a:picLocks noChangeAspect="1"/>
          </p:cNvPicPr>
          <p:nvPr/>
        </p:nvPicPr>
        <p:blipFill>
          <a:blip r:embed="rId5"/>
          <a:stretch>
            <a:fillRect/>
          </a:stretch>
        </p:blipFill>
        <p:spPr>
          <a:xfrm>
            <a:off x="8034067" y="3404073"/>
            <a:ext cx="762221" cy="755869"/>
          </a:xfrm>
          <a:prstGeom prst="rect">
            <a:avLst/>
          </a:prstGeom>
        </p:spPr>
      </p:pic>
      <p:pic>
        <p:nvPicPr>
          <p:cNvPr id="19" name="Picture 18"/>
          <p:cNvPicPr>
            <a:picLocks noChangeAspect="1"/>
          </p:cNvPicPr>
          <p:nvPr/>
        </p:nvPicPr>
        <p:blipFill>
          <a:blip r:embed="rId6"/>
          <a:stretch>
            <a:fillRect/>
          </a:stretch>
        </p:blipFill>
        <p:spPr>
          <a:xfrm>
            <a:off x="8013141" y="4249918"/>
            <a:ext cx="1004417" cy="913565"/>
          </a:xfrm>
          <a:prstGeom prst="rect">
            <a:avLst/>
          </a:prstGeom>
        </p:spPr>
      </p:pic>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3522" y="4137012"/>
            <a:ext cx="1826011" cy="1826011"/>
          </a:xfrm>
          <a:prstGeom prst="rect">
            <a:avLst/>
          </a:prstGeom>
        </p:spPr>
      </p:pic>
      <p:sp>
        <p:nvSpPr>
          <p:cNvPr id="3" name="Right Arrow 2"/>
          <p:cNvSpPr/>
          <p:nvPr/>
        </p:nvSpPr>
        <p:spPr>
          <a:xfrm>
            <a:off x="2362200" y="4772909"/>
            <a:ext cx="396315" cy="3905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895600" y="4249918"/>
            <a:ext cx="1381333" cy="1181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Visual </a:t>
            </a:r>
          </a:p>
          <a:p>
            <a:pPr algn="ctr"/>
            <a:r>
              <a:rPr lang="en-US" dirty="0" smtClean="0"/>
              <a:t>Feature</a:t>
            </a:r>
            <a:endParaRPr lang="en-US" dirty="0"/>
          </a:p>
        </p:txBody>
      </p:sp>
    </p:spTree>
    <p:extLst>
      <p:ext uri="{BB962C8B-B14F-4D97-AF65-F5344CB8AC3E}">
        <p14:creationId xmlns:p14="http://schemas.microsoft.com/office/powerpoint/2010/main" val="2344550987"/>
      </p:ext>
    </p:extLst>
  </p:cSld>
  <p:clrMapOvr>
    <a:masterClrMapping/>
  </p:clrMapOvr>
  <p:timing>
    <p:tnLst>
      <p:par>
        <p:cTn id="1" dur="indefinite" restart="never" nodeType="tmRoot"/>
      </p:par>
    </p:tnLst>
  </p:timing>
</p:sld>
</file>

<file path=ppt/theme/theme1.xml><?xml version="1.0" encoding="utf-8"?>
<a:theme xmlns:a="http://schemas.openxmlformats.org/drawingml/2006/main" name="hayde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Verdana"/>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7972</TotalTime>
  <Words>1309</Words>
  <Application>Microsoft Office PowerPoint</Application>
  <PresentationFormat>On-screen Show (4:3)</PresentationFormat>
  <Paragraphs>169</Paragraphs>
  <Slides>16</Slides>
  <Notes>15</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16</vt:i4>
      </vt:variant>
    </vt:vector>
  </HeadingPairs>
  <TitlesOfParts>
    <vt:vector size="29" baseType="lpstr">
      <vt:lpstr>Arial Unicode MS</vt:lpstr>
      <vt:lpstr>宋体</vt:lpstr>
      <vt:lpstr>Arial</vt:lpstr>
      <vt:lpstr>Arial Rounded MT Bold</vt:lpstr>
      <vt:lpstr>Calibri</vt:lpstr>
      <vt:lpstr>Calibri Light</vt:lpstr>
      <vt:lpstr>Cambria Math</vt:lpstr>
      <vt:lpstr>Times</vt:lpstr>
      <vt:lpstr>Verdana</vt:lpstr>
      <vt:lpstr>Wingdings</vt:lpstr>
      <vt:lpstr>hayden</vt:lpstr>
      <vt:lpstr>Office Theme</vt:lpstr>
      <vt:lpstr>Image</vt:lpstr>
      <vt:lpstr>PowerPoint Presentation</vt:lpstr>
      <vt:lpstr>Motivation</vt:lpstr>
      <vt:lpstr>Why Sentiment Analysis for Social Media Images ?</vt:lpstr>
      <vt:lpstr>Applications</vt:lpstr>
      <vt:lpstr>Existing Approaches are Purely  Supervised.. </vt:lpstr>
      <vt:lpstr>Need for Combining Text &amp; Visual Cues</vt:lpstr>
      <vt:lpstr>Need for Combining Text &amp; Visual Cues</vt:lpstr>
      <vt:lpstr>Outline</vt:lpstr>
      <vt:lpstr>Overview of USEA: Our Hybrid Approach</vt:lpstr>
      <vt:lpstr>Sentiment Analysis via matrix Factorization</vt:lpstr>
      <vt:lpstr>The Framework USEA (you see)</vt:lpstr>
      <vt:lpstr>Outline</vt:lpstr>
      <vt:lpstr> Experimental Setting</vt:lpstr>
      <vt:lpstr>Comparing USEA to Text-based and Image-Based Approaches</vt:lpstr>
      <vt:lpstr> Parameter Analysis</vt:lpstr>
      <vt:lpstr>Conclusion and Future Work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Yilin</dc:creator>
  <cp:lastModifiedBy>yilin wang</cp:lastModifiedBy>
  <cp:revision>317</cp:revision>
  <dcterms:created xsi:type="dcterms:W3CDTF">2013-01-07T20:22:07Z</dcterms:created>
  <dcterms:modified xsi:type="dcterms:W3CDTF">2015-07-22T02:35:31Z</dcterms:modified>
</cp:coreProperties>
</file>

<file path=docProps/thumbnail.jpeg>
</file>